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6" r:id="rId4"/>
    <p:sldId id="269" r:id="rId5"/>
    <p:sldId id="268" r:id="rId6"/>
    <p:sldId id="270" r:id="rId7"/>
    <p:sldId id="271" r:id="rId8"/>
    <p:sldId id="272" r:id="rId9"/>
    <p:sldId id="273" r:id="rId10"/>
    <p:sldId id="274" r:id="rId11"/>
    <p:sldId id="277" r:id="rId12"/>
    <p:sldId id="278" r:id="rId13"/>
    <p:sldId id="279" r:id="rId14"/>
    <p:sldId id="275" r:id="rId15"/>
    <p:sldId id="280" r:id="rId16"/>
    <p:sldId id="282" r:id="rId17"/>
    <p:sldId id="283" r:id="rId18"/>
    <p:sldId id="284" r:id="rId19"/>
    <p:sldId id="285" r:id="rId20"/>
    <p:sldId id="299" r:id="rId21"/>
    <p:sldId id="288" r:id="rId22"/>
    <p:sldId id="290" r:id="rId23"/>
    <p:sldId id="300" r:id="rId24"/>
    <p:sldId id="291" r:id="rId25"/>
    <p:sldId id="293" r:id="rId26"/>
    <p:sldId id="294" r:id="rId27"/>
    <p:sldId id="295" r:id="rId28"/>
    <p:sldId id="296" r:id="rId29"/>
    <p:sldId id="297" r:id="rId30"/>
    <p:sldId id="298" r:id="rId31"/>
    <p:sldId id="267" r:id="rId32"/>
    <p:sldId id="302" r:id="rId33"/>
  </p:sldIdLst>
  <p:sldSz cx="13444538" cy="7562850"/>
  <p:notesSz cx="7562850" cy="10696575"/>
  <p:embeddedFontLst>
    <p:embeddedFont>
      <p:font typeface="맑은 고딕" panose="020B0503020000020004" pitchFamily="50" charset="-127"/>
      <p:regular r:id="rId35"/>
      <p:bold r:id="rId36"/>
    </p:embeddedFont>
    <p:embeddedFont>
      <p:font typeface="여기어때 잘난체" panose="020B0600000101010101" pitchFamily="50" charset="-127"/>
      <p:bold r:id="rId37"/>
    </p:embeddedFont>
    <p:embeddedFont>
      <p:font typeface="Cambria Math" panose="02040503050406030204" pitchFamily="18" charset="0"/>
      <p:regular r:id="rId38"/>
    </p:embeddedFont>
    <p:embeddedFont>
      <p:font typeface="KoPub돋움체 Light" panose="02020603020101020101" pitchFamily="18" charset="-127"/>
      <p:regular r:id="rId39"/>
    </p:embeddedFont>
    <p:embeddedFont>
      <p:font typeface="KoPub돋움체 Medium" panose="02020603020101020101" pitchFamily="18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KoPub돋움체 Bold" panose="02020603020101020101" pitchFamily="18" charset="-127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3F9F47"/>
    <a:srgbClr val="2D7533"/>
    <a:srgbClr val="FFCCCC"/>
    <a:srgbClr val="FFFFCC"/>
    <a:srgbClr val="369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>
      <p:cViewPr varScale="1">
        <p:scale>
          <a:sx n="75" d="100"/>
          <a:sy n="75" d="100"/>
        </p:scale>
        <p:origin x="658" y="62"/>
      </p:cViewPr>
      <p:guideLst>
        <p:guide orient="horz" pos="2160"/>
        <p:guide pos="3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3075" y="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54346-CC50-4729-8B8B-FE4B7D008ED2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6675" cy="3609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8263"/>
            <a:ext cx="6051550" cy="42116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6000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3075" y="10160000"/>
            <a:ext cx="3278188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E66F0C-328C-4A83-A7C5-0FAFD90195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18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717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23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372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724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588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7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391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889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42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297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96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4766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955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52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57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22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92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83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87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67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84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66F0C-328C-4A83-A7C5-0FAFD901959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701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983" y="2130426"/>
            <a:ext cx="9769139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3966" y="3886200"/>
            <a:ext cx="804517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74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49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39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2986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32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47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22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59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32501" y="274639"/>
            <a:ext cx="2585949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4655" y="274639"/>
            <a:ext cx="7566294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876" y="4406901"/>
            <a:ext cx="9769139" cy="1362075"/>
          </a:xfrm>
        </p:spPr>
        <p:txBody>
          <a:bodyPr anchor="t"/>
          <a:lstStyle>
            <a:lvl1pPr algn="l">
              <a:defRPr sz="502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7876" y="2906714"/>
            <a:ext cx="9769139" cy="1500187"/>
          </a:xfrm>
        </p:spPr>
        <p:txBody>
          <a:bodyPr anchor="b"/>
          <a:lstStyle>
            <a:lvl1pPr marL="0" indent="0">
              <a:buNone/>
              <a:defRPr sz="2514">
                <a:solidFill>
                  <a:schemeClr val="tx1">
                    <a:tint val="75000"/>
                  </a:schemeClr>
                </a:solidFill>
              </a:defRPr>
            </a:lvl1pPr>
            <a:lvl2pPr marL="574655" indent="0">
              <a:buNone/>
              <a:defRPr sz="2262">
                <a:solidFill>
                  <a:schemeClr val="tx1">
                    <a:tint val="75000"/>
                  </a:schemeClr>
                </a:solidFill>
              </a:defRPr>
            </a:lvl2pPr>
            <a:lvl3pPr marL="1149309" indent="0">
              <a:buNone/>
              <a:defRPr sz="2011">
                <a:solidFill>
                  <a:schemeClr val="tx1">
                    <a:tint val="75000"/>
                  </a:schemeClr>
                </a:solidFill>
              </a:defRPr>
            </a:lvl3pPr>
            <a:lvl4pPr marL="1723964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298619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87327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447928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4022583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597237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655" y="1600201"/>
            <a:ext cx="5076121" cy="4525963"/>
          </a:xfrm>
        </p:spPr>
        <p:txBody>
          <a:bodyPr/>
          <a:lstStyle>
            <a:lvl1pPr>
              <a:defRPr sz="3519"/>
            </a:lvl1pPr>
            <a:lvl2pPr>
              <a:defRPr sz="3017"/>
            </a:lvl2pPr>
            <a:lvl3pPr>
              <a:defRPr sz="2514"/>
            </a:lvl3pPr>
            <a:lvl4pPr>
              <a:defRPr sz="2262"/>
            </a:lvl4pPr>
            <a:lvl5pPr>
              <a:defRPr sz="2262"/>
            </a:lvl5pPr>
            <a:lvl6pPr>
              <a:defRPr sz="2262"/>
            </a:lvl6pPr>
            <a:lvl7pPr>
              <a:defRPr sz="2262"/>
            </a:lvl7pPr>
            <a:lvl8pPr>
              <a:defRPr sz="2262"/>
            </a:lvl8pPr>
            <a:lvl9pPr>
              <a:defRPr sz="226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42328" y="1600201"/>
            <a:ext cx="5076121" cy="4525963"/>
          </a:xfrm>
        </p:spPr>
        <p:txBody>
          <a:bodyPr/>
          <a:lstStyle>
            <a:lvl1pPr>
              <a:defRPr sz="3519"/>
            </a:lvl1pPr>
            <a:lvl2pPr>
              <a:defRPr sz="3017"/>
            </a:lvl2pPr>
            <a:lvl3pPr>
              <a:defRPr sz="2514"/>
            </a:lvl3pPr>
            <a:lvl4pPr>
              <a:defRPr sz="2262"/>
            </a:lvl4pPr>
            <a:lvl5pPr>
              <a:defRPr sz="2262"/>
            </a:lvl5pPr>
            <a:lvl6pPr>
              <a:defRPr sz="2262"/>
            </a:lvl6pPr>
            <a:lvl7pPr>
              <a:defRPr sz="2262"/>
            </a:lvl7pPr>
            <a:lvl8pPr>
              <a:defRPr sz="2262"/>
            </a:lvl8pPr>
            <a:lvl9pPr>
              <a:defRPr sz="2262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655" y="1535113"/>
            <a:ext cx="5078117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655" indent="0">
              <a:buNone/>
              <a:defRPr sz="2514" b="1"/>
            </a:lvl2pPr>
            <a:lvl3pPr marL="1149309" indent="0">
              <a:buNone/>
              <a:defRPr sz="2262" b="1"/>
            </a:lvl3pPr>
            <a:lvl4pPr marL="1723964" indent="0">
              <a:buNone/>
              <a:defRPr sz="2011" b="1"/>
            </a:lvl4pPr>
            <a:lvl5pPr marL="2298619" indent="0">
              <a:buNone/>
              <a:defRPr sz="2011" b="1"/>
            </a:lvl5pPr>
            <a:lvl6pPr marL="2873273" indent="0">
              <a:buNone/>
              <a:defRPr sz="2011" b="1"/>
            </a:lvl6pPr>
            <a:lvl7pPr marL="3447928" indent="0">
              <a:buNone/>
              <a:defRPr sz="2011" b="1"/>
            </a:lvl7pPr>
            <a:lvl8pPr marL="4022583" indent="0">
              <a:buNone/>
              <a:defRPr sz="2011" b="1"/>
            </a:lvl8pPr>
            <a:lvl9pPr marL="4597237" indent="0">
              <a:buNone/>
              <a:defRPr sz="20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4655" y="2174875"/>
            <a:ext cx="5078117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2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8338" y="1535113"/>
            <a:ext cx="5080112" cy="639762"/>
          </a:xfrm>
        </p:spPr>
        <p:txBody>
          <a:bodyPr anchor="b"/>
          <a:lstStyle>
            <a:lvl1pPr marL="0" indent="0">
              <a:buNone/>
              <a:defRPr sz="3017" b="1"/>
            </a:lvl1pPr>
            <a:lvl2pPr marL="574655" indent="0">
              <a:buNone/>
              <a:defRPr sz="2514" b="1"/>
            </a:lvl2pPr>
            <a:lvl3pPr marL="1149309" indent="0">
              <a:buNone/>
              <a:defRPr sz="2262" b="1"/>
            </a:lvl3pPr>
            <a:lvl4pPr marL="1723964" indent="0">
              <a:buNone/>
              <a:defRPr sz="2011" b="1"/>
            </a:lvl4pPr>
            <a:lvl5pPr marL="2298619" indent="0">
              <a:buNone/>
              <a:defRPr sz="2011" b="1"/>
            </a:lvl5pPr>
            <a:lvl6pPr marL="2873273" indent="0">
              <a:buNone/>
              <a:defRPr sz="2011" b="1"/>
            </a:lvl6pPr>
            <a:lvl7pPr marL="3447928" indent="0">
              <a:buNone/>
              <a:defRPr sz="2011" b="1"/>
            </a:lvl7pPr>
            <a:lvl8pPr marL="4022583" indent="0">
              <a:buNone/>
              <a:defRPr sz="2011" b="1"/>
            </a:lvl8pPr>
            <a:lvl9pPr marL="4597237" indent="0">
              <a:buNone/>
              <a:defRPr sz="2011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8338" y="2174875"/>
            <a:ext cx="5080112" cy="3951288"/>
          </a:xfrm>
        </p:spPr>
        <p:txBody>
          <a:bodyPr/>
          <a:lstStyle>
            <a:lvl1pPr>
              <a:defRPr sz="3017"/>
            </a:lvl1pPr>
            <a:lvl2pPr>
              <a:defRPr sz="2514"/>
            </a:lvl2pPr>
            <a:lvl3pPr>
              <a:defRPr sz="2262"/>
            </a:lvl3pPr>
            <a:lvl4pPr>
              <a:defRPr sz="2011"/>
            </a:lvl4pPr>
            <a:lvl5pPr>
              <a:defRPr sz="2011"/>
            </a:lvl5pPr>
            <a:lvl6pPr>
              <a:defRPr sz="2011"/>
            </a:lvl6pPr>
            <a:lvl7pPr>
              <a:defRPr sz="2011"/>
            </a:lvl7pPr>
            <a:lvl8pPr>
              <a:defRPr sz="2011"/>
            </a:lvl8pPr>
            <a:lvl9pPr>
              <a:defRPr sz="2011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656" y="273050"/>
            <a:ext cx="3781152" cy="1162050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485" y="273051"/>
            <a:ext cx="6424965" cy="5853113"/>
          </a:xfrm>
        </p:spPr>
        <p:txBody>
          <a:bodyPr/>
          <a:lstStyle>
            <a:lvl1pPr>
              <a:defRPr sz="4022"/>
            </a:lvl1pPr>
            <a:lvl2pPr>
              <a:defRPr sz="3519"/>
            </a:lvl2pPr>
            <a:lvl3pPr>
              <a:defRPr sz="3017"/>
            </a:lvl3pPr>
            <a:lvl4pPr>
              <a:defRPr sz="2514"/>
            </a:lvl4pPr>
            <a:lvl5pPr>
              <a:defRPr sz="2514"/>
            </a:lvl5pPr>
            <a:lvl6pPr>
              <a:defRPr sz="2514"/>
            </a:lvl6pPr>
            <a:lvl7pPr>
              <a:defRPr sz="2514"/>
            </a:lvl7pPr>
            <a:lvl8pPr>
              <a:defRPr sz="2514"/>
            </a:lvl8pPr>
            <a:lvl9pPr>
              <a:defRPr sz="2514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656" y="1435101"/>
            <a:ext cx="3781152" cy="4691063"/>
          </a:xfrm>
        </p:spPr>
        <p:txBody>
          <a:bodyPr/>
          <a:lstStyle>
            <a:lvl1pPr marL="0" indent="0">
              <a:buNone/>
              <a:defRPr sz="1760"/>
            </a:lvl1pPr>
            <a:lvl2pPr marL="574655" indent="0">
              <a:buNone/>
              <a:defRPr sz="1508"/>
            </a:lvl2pPr>
            <a:lvl3pPr marL="1149309" indent="0">
              <a:buNone/>
              <a:defRPr sz="1257"/>
            </a:lvl3pPr>
            <a:lvl4pPr marL="1723964" indent="0">
              <a:buNone/>
              <a:defRPr sz="1131"/>
            </a:lvl4pPr>
            <a:lvl5pPr marL="2298619" indent="0">
              <a:buNone/>
              <a:defRPr sz="1131"/>
            </a:lvl5pPr>
            <a:lvl6pPr marL="2873273" indent="0">
              <a:buNone/>
              <a:defRPr sz="1131"/>
            </a:lvl6pPr>
            <a:lvl7pPr marL="3447928" indent="0">
              <a:buNone/>
              <a:defRPr sz="1131"/>
            </a:lvl7pPr>
            <a:lvl8pPr marL="4022583" indent="0">
              <a:buNone/>
              <a:defRPr sz="1131"/>
            </a:lvl8pPr>
            <a:lvl9pPr marL="4597237" indent="0">
              <a:buNone/>
              <a:defRPr sz="113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729" y="4800600"/>
            <a:ext cx="6895863" cy="566738"/>
          </a:xfrm>
        </p:spPr>
        <p:txBody>
          <a:bodyPr anchor="b"/>
          <a:lstStyle>
            <a:lvl1pPr algn="l">
              <a:defRPr sz="2514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52729" y="612775"/>
            <a:ext cx="6895863" cy="4114800"/>
          </a:xfrm>
        </p:spPr>
        <p:txBody>
          <a:bodyPr/>
          <a:lstStyle>
            <a:lvl1pPr marL="0" indent="0">
              <a:buNone/>
              <a:defRPr sz="4022"/>
            </a:lvl1pPr>
            <a:lvl2pPr marL="574655" indent="0">
              <a:buNone/>
              <a:defRPr sz="3519"/>
            </a:lvl2pPr>
            <a:lvl3pPr marL="1149309" indent="0">
              <a:buNone/>
              <a:defRPr sz="3017"/>
            </a:lvl3pPr>
            <a:lvl4pPr marL="1723964" indent="0">
              <a:buNone/>
              <a:defRPr sz="2514"/>
            </a:lvl4pPr>
            <a:lvl5pPr marL="2298619" indent="0">
              <a:buNone/>
              <a:defRPr sz="2514"/>
            </a:lvl5pPr>
            <a:lvl6pPr marL="2873273" indent="0">
              <a:buNone/>
              <a:defRPr sz="2514"/>
            </a:lvl6pPr>
            <a:lvl7pPr marL="3447928" indent="0">
              <a:buNone/>
              <a:defRPr sz="2514"/>
            </a:lvl7pPr>
            <a:lvl8pPr marL="4022583" indent="0">
              <a:buNone/>
              <a:defRPr sz="2514"/>
            </a:lvl8pPr>
            <a:lvl9pPr marL="4597237" indent="0">
              <a:buNone/>
              <a:defRPr sz="251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52729" y="5367338"/>
            <a:ext cx="6895863" cy="804862"/>
          </a:xfrm>
        </p:spPr>
        <p:txBody>
          <a:bodyPr/>
          <a:lstStyle>
            <a:lvl1pPr marL="0" indent="0">
              <a:buNone/>
              <a:defRPr sz="1760"/>
            </a:lvl1pPr>
            <a:lvl2pPr marL="574655" indent="0">
              <a:buNone/>
              <a:defRPr sz="1508"/>
            </a:lvl2pPr>
            <a:lvl3pPr marL="1149309" indent="0">
              <a:buNone/>
              <a:defRPr sz="1257"/>
            </a:lvl3pPr>
            <a:lvl4pPr marL="1723964" indent="0">
              <a:buNone/>
              <a:defRPr sz="1131"/>
            </a:lvl4pPr>
            <a:lvl5pPr marL="2298619" indent="0">
              <a:buNone/>
              <a:defRPr sz="1131"/>
            </a:lvl5pPr>
            <a:lvl6pPr marL="2873273" indent="0">
              <a:buNone/>
              <a:defRPr sz="1131"/>
            </a:lvl6pPr>
            <a:lvl7pPr marL="3447928" indent="0">
              <a:buNone/>
              <a:defRPr sz="1131"/>
            </a:lvl7pPr>
            <a:lvl8pPr marL="4022583" indent="0">
              <a:buNone/>
              <a:defRPr sz="1131"/>
            </a:lvl8pPr>
            <a:lvl9pPr marL="4597237" indent="0">
              <a:buNone/>
              <a:defRPr sz="113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655" y="274638"/>
            <a:ext cx="103437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655" y="1600201"/>
            <a:ext cx="1034379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4655" y="6356351"/>
            <a:ext cx="2681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26811" y="6356351"/>
            <a:ext cx="3639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6725" y="6356351"/>
            <a:ext cx="2681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149309" rtl="0" eaLnBrk="1" latinLnBrk="0" hangingPunct="1">
        <a:spcBef>
          <a:spcPct val="0"/>
        </a:spcBef>
        <a:buNone/>
        <a:defRPr sz="55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0991" indent="-430991" algn="l" defTabSz="1149309" rtl="0" eaLnBrk="1" latinLnBrk="0" hangingPunct="1">
        <a:spcBef>
          <a:spcPct val="20000"/>
        </a:spcBef>
        <a:buFont typeface="Arial" pitchFamily="34" charset="0"/>
        <a:buChar char="�"/>
        <a:defRPr sz="4022" kern="1200">
          <a:solidFill>
            <a:schemeClr val="tx1"/>
          </a:solidFill>
          <a:latin typeface="+mn-lt"/>
          <a:ea typeface="+mn-ea"/>
          <a:cs typeface="+mn-cs"/>
        </a:defRPr>
      </a:lvl1pPr>
      <a:lvl2pPr marL="933814" indent="-359159" algn="l" defTabSz="1149309" rtl="0" eaLnBrk="1" latinLnBrk="0" hangingPunct="1">
        <a:spcBef>
          <a:spcPct val="20000"/>
        </a:spcBef>
        <a:buFont typeface="Arial" pitchFamily="34" charset="0"/>
        <a:buChar char="�"/>
        <a:defRPr sz="3519" kern="1200">
          <a:solidFill>
            <a:schemeClr val="tx1"/>
          </a:solidFill>
          <a:latin typeface="+mn-lt"/>
          <a:ea typeface="+mn-ea"/>
          <a:cs typeface="+mn-cs"/>
        </a:defRPr>
      </a:lvl2pPr>
      <a:lvl3pPr marL="1436637" indent="-287327" algn="l" defTabSz="1149309" rtl="0" eaLnBrk="1" latinLnBrk="0" hangingPunct="1">
        <a:spcBef>
          <a:spcPct val="20000"/>
        </a:spcBef>
        <a:buFont typeface="Arial" pitchFamily="34" charset="0"/>
        <a:buChar char="�"/>
        <a:defRPr sz="3017" kern="1200">
          <a:solidFill>
            <a:schemeClr val="tx1"/>
          </a:solidFill>
          <a:latin typeface="+mn-lt"/>
          <a:ea typeface="+mn-ea"/>
          <a:cs typeface="+mn-cs"/>
        </a:defRPr>
      </a:lvl3pPr>
      <a:lvl4pPr marL="2011291" indent="-287327" algn="l" defTabSz="1149309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4pPr>
      <a:lvl5pPr marL="2585946" indent="-287327" algn="l" defTabSz="1149309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5pPr>
      <a:lvl6pPr marL="3160601" indent="-287327" algn="l" defTabSz="1149309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6pPr>
      <a:lvl7pPr marL="3735255" indent="-287327" algn="l" defTabSz="1149309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7pPr>
      <a:lvl8pPr marL="4309910" indent="-287327" algn="l" defTabSz="1149309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8pPr>
      <a:lvl9pPr marL="4884565" indent="-287327" algn="l" defTabSz="1149309" rtl="0" eaLnBrk="1" latinLnBrk="0" hangingPunct="1">
        <a:spcBef>
          <a:spcPct val="20000"/>
        </a:spcBef>
        <a:buFont typeface="Arial" pitchFamily="34" charset="0"/>
        <a:buChar char="�"/>
        <a:defRPr sz="25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9309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1pPr>
      <a:lvl2pPr marL="574655" algn="l" defTabSz="1149309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2pPr>
      <a:lvl3pPr marL="1149309" algn="l" defTabSz="1149309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3pPr>
      <a:lvl4pPr marL="1723964" algn="l" defTabSz="1149309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4pPr>
      <a:lvl5pPr marL="2298619" algn="l" defTabSz="1149309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5pPr>
      <a:lvl6pPr marL="2873273" algn="l" defTabSz="1149309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6pPr>
      <a:lvl7pPr marL="3447928" algn="l" defTabSz="1149309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7pPr>
      <a:lvl8pPr marL="4022583" algn="l" defTabSz="1149309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8pPr>
      <a:lvl9pPr marL="4597237" algn="l" defTabSz="1149309" rtl="0" eaLnBrk="1" latinLnBrk="0" hangingPunct="1">
        <a:defRPr sz="22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65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66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44336" y="1978199"/>
            <a:ext cx="315126" cy="291477"/>
            <a:chOff x="7176467" y="1895960"/>
            <a:chExt cx="250717" cy="2319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76467" y="1895960"/>
              <a:ext cx="250717" cy="2319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2730" y="4318978"/>
            <a:ext cx="1115673" cy="850032"/>
            <a:chOff x="956900" y="4209106"/>
            <a:chExt cx="887638" cy="6762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900" y="4209106"/>
              <a:ext cx="887638" cy="6762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63854" y="4120360"/>
            <a:ext cx="895254" cy="856362"/>
            <a:chOff x="8882045" y="4051084"/>
            <a:chExt cx="712271" cy="6813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2045" y="4051084"/>
              <a:ext cx="712271" cy="6813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59526" y="5037387"/>
            <a:ext cx="430359" cy="271115"/>
            <a:chOff x="8719480" y="4780677"/>
            <a:chExt cx="342397" cy="2157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9480" y="4780677"/>
              <a:ext cx="342397" cy="2157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93482" y="1411582"/>
            <a:ext cx="893598" cy="349285"/>
            <a:chOff x="2381636" y="1895960"/>
            <a:chExt cx="710953" cy="2778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1636" y="1895960"/>
              <a:ext cx="710953" cy="2778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18403" y="1777317"/>
            <a:ext cx="1126059" cy="401765"/>
            <a:chOff x="1844538" y="2186941"/>
            <a:chExt cx="895901" cy="3196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4538" y="2186941"/>
              <a:ext cx="895901" cy="3196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88936" y="1731030"/>
            <a:ext cx="1241463" cy="442486"/>
            <a:chOff x="7835037" y="2573879"/>
            <a:chExt cx="987717" cy="35204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5037" y="2573879"/>
              <a:ext cx="987717" cy="35204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66549" y="4646420"/>
            <a:ext cx="848168" cy="646221"/>
            <a:chOff x="1644161" y="4469622"/>
            <a:chExt cx="674809" cy="51413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4161" y="4469622"/>
              <a:ext cx="674809" cy="5141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4497" y="4606278"/>
            <a:ext cx="848168" cy="646221"/>
            <a:chOff x="9296272" y="4437684"/>
            <a:chExt cx="674809" cy="5141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6272" y="4437684"/>
              <a:ext cx="674809" cy="51413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848636" y="2123937"/>
            <a:ext cx="9745563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서울시 어린이공원 현황 분석</a:t>
            </a:r>
            <a:endParaRPr lang="en-US" altLang="ko-KR" sz="5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및</a:t>
            </a:r>
            <a:r>
              <a:rPr lang="en-US" altLang="ko-KR" sz="5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ko-KR" altLang="en-US" sz="5400" dirty="0" smtClean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유지 여부 판단</a:t>
            </a:r>
            <a:endParaRPr lang="en-US" altLang="ko-KR" sz="5400" dirty="0" smtClean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 </a:t>
            </a:r>
            <a:r>
              <a:rPr lang="ko-KR" altLang="en-US" sz="32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영등포구를 중심으로 </a:t>
            </a:r>
            <a:r>
              <a:rPr lang="en-US" altLang="ko-KR" sz="32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-</a:t>
            </a:r>
            <a:endParaRPr lang="ko-KR" altLang="en-US" sz="32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210378" y="5686425"/>
            <a:ext cx="7022077" cy="688069"/>
            <a:chOff x="3210390" y="5302683"/>
            <a:chExt cx="7022077" cy="68806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210390" y="5302683"/>
              <a:ext cx="7022077" cy="688069"/>
              <a:chOff x="2554211" y="5090274"/>
              <a:chExt cx="5586817" cy="54743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554211" y="5090274"/>
                <a:ext cx="5586817" cy="547433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5133514" y="5385107"/>
              <a:ext cx="31758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11</a:t>
              </a:r>
              <a:r>
                <a:rPr lang="ko-KR" altLang="en-US" sz="2800" dirty="0" smtClean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조</a:t>
              </a:r>
              <a:endPara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방향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540669" y="962025"/>
            <a:ext cx="4876800" cy="5915599"/>
            <a:chOff x="1388269" y="962025"/>
            <a:chExt cx="4876800" cy="5915599"/>
          </a:xfrm>
        </p:grpSpPr>
        <p:pic>
          <p:nvPicPr>
            <p:cNvPr id="3074" name="Picture 2" descr="https://lh5.googleusercontent.com/LOpAwnX8OZSpX3RwwkiWUeI0hVp1l6xFIFkZvqhef_76dKaDB_Gu8V01CA9m3jMMLMaXby5lpvoIXGCJ2q57iQ_nDK7UkHspXBSKsjsDS9Fx40fYKKaA3LiPPiskFHRth26gj8iVELkSRDJuqNDerwzZ0Q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8269" y="962025"/>
              <a:ext cx="4876800" cy="591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388269" y="3933825"/>
              <a:ext cx="4876800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331869" y="3199751"/>
            <a:ext cx="4267200" cy="169674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 거주인구 비율을 기준으로</a:t>
            </a:r>
            <a:endParaRPr lang="en-US" altLang="ko-KR" sz="24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25</a:t>
            </a:r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개의 자치구 중 가운데</a:t>
            </a:r>
            <a:endParaRPr lang="en-US" altLang="ko-KR" sz="24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영등포구</a:t>
            </a:r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rPr>
              <a:t>를 중심으로 진행</a:t>
            </a:r>
            <a:endParaRPr lang="ko-KR" altLang="en-US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85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19283" y="4533145"/>
            <a:ext cx="5604292" cy="692550"/>
            <a:chOff x="3118210" y="4379499"/>
            <a:chExt cx="4458817" cy="550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8210" y="4379499"/>
              <a:ext cx="4458817" cy="550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3691" y="3720152"/>
            <a:ext cx="1088378" cy="829237"/>
            <a:chOff x="3177410" y="3732675"/>
            <a:chExt cx="865922" cy="6597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7410" y="3732675"/>
              <a:ext cx="865922" cy="6597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0735" y="3875326"/>
            <a:ext cx="853466" cy="650257"/>
            <a:chOff x="6898501" y="3856133"/>
            <a:chExt cx="679024" cy="517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8501" y="3856133"/>
              <a:ext cx="679024" cy="517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35843" y="4288582"/>
            <a:ext cx="470180" cy="296201"/>
            <a:chOff x="6552497" y="4184923"/>
            <a:chExt cx="374079" cy="2356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497" y="4184923"/>
              <a:ext cx="374079" cy="235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70932" y="2414136"/>
            <a:ext cx="980309" cy="349405"/>
            <a:chOff x="6739536" y="2693599"/>
            <a:chExt cx="779941" cy="277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9536" y="2693599"/>
              <a:ext cx="779941" cy="277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18427" y="1701060"/>
            <a:ext cx="1042735" cy="371654"/>
            <a:chOff x="3515333" y="2126270"/>
            <a:chExt cx="829608" cy="2956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5333" y="2126270"/>
              <a:ext cx="829608" cy="2956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123196" y="4619411"/>
            <a:ext cx="3196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정제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5929" y="1979491"/>
            <a:ext cx="33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166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85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869" y="1026794"/>
            <a:ext cx="678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Google </a:t>
            </a:r>
            <a:r>
              <a:rPr lang="ko-KR" altLang="en-US" sz="28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지도의 어린이공원 리뷰 </a:t>
            </a:r>
            <a:r>
              <a:rPr lang="ko-KR" altLang="en-US" sz="28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크롤링</a:t>
            </a:r>
            <a:endParaRPr lang="ko-KR" altLang="en-US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26" name="Picture 2" descr="https://lh4.googleusercontent.com/RhR0fP6SPOvuYD-JRvzlrPLDfBmU_ua6wO7plFl8vKwygRi1dO6brAjQUI38-uoIH80_Iwps2lK6mpMesVaLIxb1YRCtsC_ZI3lutRAE1jmWDnakaxqhLCbHtbMqBbI-yyeHe-G5EIfEUj49VCqnauP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7" y="1805858"/>
            <a:ext cx="6019800" cy="495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3.googleusercontent.com/N-7-LH7buaSpo2Pql5h3gmBJF3chwoChgg-KFgqIMrLoxSsda7WYueOr3gbNgvond_ZW1Ho_Qj9Rf3CmAHrB8E_twlRX5AUfaUAHzzhfPeNGTeJTRhnYhzTARoYCZmh9LrzHvTiGBm_UCRKUhNwCAV4lU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708" y="2170709"/>
            <a:ext cx="5179332" cy="458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6846650" y="4140633"/>
            <a:ext cx="685800" cy="3048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855869" y="2635049"/>
            <a:ext cx="4037171" cy="4121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8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4869" y="1026794"/>
            <a:ext cx="906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텍스트 </a:t>
            </a:r>
            <a:r>
              <a:rPr lang="ko-KR" altLang="en-US" sz="28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마이닝을</a:t>
            </a:r>
            <a:r>
              <a:rPr lang="ko-KR" altLang="en-US" sz="28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통한 어린이공원에 대한 키워드 </a:t>
            </a:r>
            <a:r>
              <a:rPr lang="ko-KR" altLang="en-US" sz="28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워드클라우드</a:t>
            </a:r>
            <a:endParaRPr lang="ko-KR" altLang="en-US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2" name="Picture 4" descr="https://lh6.googleusercontent.com/rvVb50MblNJv8cVylnpgPxYXFaPp5ydG54SxA88_AGdT-hGX9FESwaOw13Y9zqDuh06ISU8y07lOYoh-LIBP1sgTRGrSrzbOj-Q28Ui8B4qLqMwLRRnCLsOL32Xwd1SKz8haeRXnKE_1EihASDvxdJr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20" y="1907092"/>
            <a:ext cx="8508419" cy="43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4894010" y="4099684"/>
            <a:ext cx="2514600" cy="196774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152088" y="4771923"/>
            <a:ext cx="2971800" cy="15552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 rot="5400000">
            <a:off x="7960317" y="2219465"/>
            <a:ext cx="2486250" cy="171020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 rot="5400000">
            <a:off x="6045747" y="2443928"/>
            <a:ext cx="2636333" cy="143568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23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수집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8669" y="789111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소개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– 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서울시 어린이공원 관련 </a:t>
            </a:r>
            <a:r>
              <a:rPr lang="ko-KR" altLang="en-US" sz="20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데이터셋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22269" y="825683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요인 선정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750061"/>
              </p:ext>
            </p:extLst>
          </p:nvPr>
        </p:nvGraphicFramePr>
        <p:xfrm>
          <a:off x="6789658" y="1286140"/>
          <a:ext cx="5406396" cy="23810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3198">
                  <a:extLst>
                    <a:ext uri="{9D8B030D-6E8A-4147-A177-3AD203B41FA5}">
                      <a16:colId xmlns:a16="http://schemas.microsoft.com/office/drawing/2014/main" val="2836645035"/>
                    </a:ext>
                  </a:extLst>
                </a:gridCol>
                <a:gridCol w="2703198">
                  <a:extLst>
                    <a:ext uri="{9D8B030D-6E8A-4147-A177-3AD203B41FA5}">
                      <a16:colId xmlns:a16="http://schemas.microsoft.com/office/drawing/2014/main" val="2696998601"/>
                    </a:ext>
                  </a:extLst>
                </a:gridCol>
              </a:tblGrid>
              <a:tr h="617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어린이공원 관련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 관련 시설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93232"/>
                  </a:ext>
                </a:extLst>
              </a:tr>
              <a:tr h="17640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공원 면적</a:t>
                      </a:r>
                      <a:endParaRPr lang="en-US" altLang="ko-KR" sz="18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공원 이용자 수</a:t>
                      </a:r>
                      <a:endParaRPr lang="en-US" altLang="ko-KR" sz="18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공원 시설 개수</a:t>
                      </a:r>
                      <a:endParaRPr lang="en-US" altLang="ko-KR" sz="18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 거주인구</a:t>
                      </a:r>
                      <a:endParaRPr lang="en-US" altLang="ko-KR" sz="18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어린이집</a:t>
                      </a:r>
                      <a:endParaRPr lang="en-US" altLang="ko-KR" sz="18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유치원</a:t>
                      </a:r>
                      <a:endParaRPr lang="en-US" altLang="ko-KR" sz="18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초등학교</a:t>
                      </a:r>
                      <a:endParaRPr lang="en-US" altLang="ko-KR" sz="18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아동복지시설</a:t>
                      </a:r>
                      <a:endParaRPr lang="ko-KR" altLang="en-US" sz="18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83560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39744"/>
              </p:ext>
            </p:extLst>
          </p:nvPr>
        </p:nvGraphicFramePr>
        <p:xfrm>
          <a:off x="6789658" y="3971994"/>
          <a:ext cx="5406396" cy="3200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6396">
                  <a:extLst>
                    <a:ext uri="{9D8B030D-6E8A-4147-A177-3AD203B41FA5}">
                      <a16:colId xmlns:a16="http://schemas.microsoft.com/office/drawing/2014/main" val="307524381"/>
                    </a:ext>
                  </a:extLst>
                </a:gridCol>
              </a:tblGrid>
              <a:tr h="6815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분석에 사용한 툴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1105529"/>
                  </a:ext>
                </a:extLst>
              </a:tr>
              <a:tr h="25188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608779"/>
                  </a:ext>
                </a:extLst>
              </a:tr>
            </a:tbl>
          </a:graphicData>
        </a:graphic>
      </p:graphicFrame>
      <p:pic>
        <p:nvPicPr>
          <p:cNvPr id="5122" name="Picture 2" descr="https://lh5.googleusercontent.com/QGJrXTbAz536rdtgUM-oU3GPfnKQf9DRyXL_Gix348ntwZjAbjCMV5WvIRzm0_LaGY2NdTsGyRhULdrWEW9ezdFLCd-WBhvynZ81aYhjqnag71vZDR3HoGgCcxA1hh62XBsvtw7UV-SEcCPg1hb4jl9lm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4" t="12342" r="15407" b="7900"/>
          <a:stretch/>
        </p:blipFill>
        <p:spPr bwMode="auto">
          <a:xfrm>
            <a:off x="7198188" y="4864474"/>
            <a:ext cx="2745899" cy="97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0718" y="4864474"/>
            <a:ext cx="840102" cy="8401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899" y="6143623"/>
            <a:ext cx="2066957" cy="6167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/>
          <a:srcRect l="33839" t="31177" r="33838"/>
          <a:stretch/>
        </p:blipFill>
        <p:spPr>
          <a:xfrm>
            <a:off x="10195465" y="5871281"/>
            <a:ext cx="1270608" cy="116141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969968"/>
              </p:ext>
            </p:extLst>
          </p:nvPr>
        </p:nvGraphicFramePr>
        <p:xfrm>
          <a:off x="778669" y="1286137"/>
          <a:ext cx="5681994" cy="58862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1994">
                  <a:extLst>
                    <a:ext uri="{9D8B030D-6E8A-4147-A177-3AD203B41FA5}">
                      <a16:colId xmlns:a16="http://schemas.microsoft.com/office/drawing/2014/main" val="254963909"/>
                    </a:ext>
                  </a:extLst>
                </a:gridCol>
              </a:tblGrid>
              <a:tr h="6246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활용 데이터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492510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2021</a:t>
                      </a: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년 </a:t>
                      </a:r>
                      <a:r>
                        <a:rPr lang="ko-KR" altLang="en-US" sz="18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공원현황</a:t>
                      </a: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lang="en-US" altLang="ko-KR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권 제</a:t>
                      </a:r>
                      <a:r>
                        <a:rPr lang="en-US" altLang="ko-KR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</a:t>
                      </a: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편 </a:t>
                      </a:r>
                      <a:r>
                        <a:rPr lang="ko-KR" altLang="en-US" sz="18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공원별</a:t>
                      </a: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lang="ko-KR" altLang="en-US" sz="18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세부현황</a:t>
                      </a:r>
                      <a:endParaRPr lang="en-US" altLang="ko-KR" sz="18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098631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2021</a:t>
                      </a: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년 </a:t>
                      </a:r>
                      <a:r>
                        <a:rPr lang="ko-KR" altLang="en-US" sz="18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공원현황</a:t>
                      </a: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</a:t>
                      </a:r>
                      <a:r>
                        <a:rPr lang="en-US" altLang="ko-KR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2</a:t>
                      </a: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권 공원시설물현황</a:t>
                      </a:r>
                      <a:endParaRPr lang="en-US" altLang="ko-KR" sz="18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34217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연령별 </a:t>
                      </a:r>
                      <a:r>
                        <a:rPr lang="ko-KR" altLang="en-US" sz="18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인구현황</a:t>
                      </a:r>
                      <a:endParaRPr lang="ko-KR" altLang="en-US" sz="18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842302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서울시 </a:t>
                      </a:r>
                      <a:r>
                        <a:rPr lang="ko-KR" altLang="en-US" sz="18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어린이집</a:t>
                      </a:r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현황</a:t>
                      </a:r>
                      <a:endParaRPr lang="ko-KR" altLang="en-US" sz="18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22589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서울시 초등학교 현황</a:t>
                      </a:r>
                      <a:endParaRPr lang="ko-KR" altLang="en-US" sz="18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578146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서울시 아동복지시설 현황</a:t>
                      </a:r>
                      <a:endParaRPr lang="ko-KR" altLang="en-US" sz="18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049912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서울시 유치원 일반현황</a:t>
                      </a:r>
                      <a:endParaRPr lang="ko-KR" altLang="en-US" sz="18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7375629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주택단지 어린이놀이시설 현황</a:t>
                      </a:r>
                      <a:endParaRPr lang="ko-KR" altLang="en-US" sz="18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744101"/>
                  </a:ext>
                </a:extLst>
              </a:tr>
              <a:tr h="584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구글 공원 리뷰 데이터</a:t>
                      </a:r>
                      <a:endParaRPr lang="ko-KR" altLang="en-US" sz="18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4115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3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전처리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069" y="89860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1) </a:t>
            </a:r>
            <a:r>
              <a:rPr lang="ko-KR" altLang="en-US" sz="24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공원별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세부현황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데이터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96930" y="2562225"/>
            <a:ext cx="11049000" cy="4038600"/>
            <a:chOff x="1388269" y="2790825"/>
            <a:chExt cx="10668000" cy="3711476"/>
          </a:xfrm>
        </p:grpSpPr>
        <p:pic>
          <p:nvPicPr>
            <p:cNvPr id="3074" name="Picture 2" descr="https://lh5.googleusercontent.com/Urq3zmBupONwDqB3NUUxsvu1YgYz-jRchXLuA-oR_b3iDa6AWadCITEChNt3FT25J8bcKiFhL1xqJW1I1XUT0A5gK79-s2e2HBTUNJv3HJBmExDwknqf9bKb-JDQOxtia48C6FTTEb4jg-S1JVZ33xmhM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8" t="3783" b="48392"/>
            <a:stretch/>
          </p:blipFill>
          <p:spPr bwMode="auto">
            <a:xfrm>
              <a:off x="1388269" y="2790825"/>
              <a:ext cx="10668000" cy="3711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2137587" y="3785085"/>
              <a:ext cx="3614826" cy="27172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354231" y="3773313"/>
              <a:ext cx="869476" cy="27289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1126078" y="3785085"/>
              <a:ext cx="903707" cy="27172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79500" y="1190625"/>
                <a:ext cx="7239000" cy="169976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2400" dirty="0" err="1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Wingdings" panose="05000000000000000000" pitchFamily="2" charset="2"/>
                  </a:rPr>
                  <a:t>공원명</a:t>
                </a: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Wingdings" panose="05000000000000000000" pitchFamily="2" charset="2"/>
                  </a:rPr>
                  <a:t>위치</a:t>
                </a: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Wingdings" panose="05000000000000000000" pitchFamily="2" charset="2"/>
                  </a:rPr>
                  <a:t>면적 합계</a:t>
                </a: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 smtClean="0"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sym typeface="Wingdings" panose="05000000000000000000" pitchFamily="2" charset="2"/>
                          </a:rPr>
                          <m:t>𝑚</m:t>
                        </m:r>
                      </m:e>
                      <m:sup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KoPub돋움체 Light" panose="02020603020101020101" pitchFamily="18" charset="-127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연간 이용자수</a:t>
                </a: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천명</a:t>
                </a: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+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노후 연도 열 추가 </a:t>
                </a: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=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현재 연도 </a:t>
                </a: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–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공원 조성 연도</a:t>
                </a:r>
                <a:endParaRPr lang="en-US" altLang="ko-KR" sz="2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+ </a:t>
                </a:r>
                <a:r>
                  <a:rPr lang="ko-KR" altLang="en-US" sz="2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자치구</a:t>
                </a:r>
                <a:r>
                  <a:rPr lang="en-US" altLang="ko-KR" sz="2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행정동</a:t>
                </a: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위도</a:t>
                </a:r>
                <a:r>
                  <a:rPr lang="en-US" altLang="ko-KR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,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경도 </a:t>
                </a:r>
                <a:r>
                  <a:rPr lang="ko-KR" altLang="en-US" sz="2400" dirty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열 </a:t>
                </a:r>
                <a:r>
                  <a:rPr lang="ko-KR" altLang="en-US" sz="2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추가</a:t>
                </a:r>
                <a:endParaRPr lang="en-US" altLang="ko-KR" sz="2400" dirty="0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500" y="1190625"/>
                <a:ext cx="7239000" cy="1699761"/>
              </a:xfrm>
              <a:prstGeom prst="rect">
                <a:avLst/>
              </a:prstGeom>
              <a:blipFill>
                <a:blip r:embed="rId5"/>
                <a:stretch>
                  <a:fillRect l="-1262" b="-7117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2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전처리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069" y="89860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행정동 거주인구 데이터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525228" y="2638425"/>
            <a:ext cx="10392404" cy="3847368"/>
            <a:chOff x="1921669" y="2771872"/>
            <a:chExt cx="10115130" cy="3657600"/>
          </a:xfrm>
        </p:grpSpPr>
        <p:pic>
          <p:nvPicPr>
            <p:cNvPr id="5122" name="Picture 2" descr="https://lh6.googleusercontent.com/nTvuNiOYXVkl0eFwnT8g8Qfb9ke7ypKpu3t4GXdY6X9vPQ3M6u-Loo6eRZJcIey89AMxCNTpY-_Ha3kPGHRw9hp_g8XexcFt7LCl8SwFXCX-iw_CKX0mKno13Zkbg-s_7zVpMHLTInS5Fkong09_W87W4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50" t="4317" b="40613"/>
            <a:stretch/>
          </p:blipFill>
          <p:spPr bwMode="auto">
            <a:xfrm>
              <a:off x="1921669" y="2771872"/>
              <a:ext cx="10115130" cy="3657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9881169" y="2771873"/>
              <a:ext cx="2155630" cy="36575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283869" y="1201506"/>
            <a:ext cx="8613506" cy="1200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거주인구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어린이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+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어린이 이용자수 열 추가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=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연간 이용자수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x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거주인구 어린이 비율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6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전처리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50069" y="89860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24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공원별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시설물 현황 데이터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32867" y="5179902"/>
            <a:ext cx="6345401" cy="175432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휴양시설 개수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장의자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정자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야외탁자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유희시설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개수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그네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미끄럼틀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모래밭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시소 등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편익시설 개수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화장실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간이화장실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음수대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)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884118" y="1653952"/>
            <a:ext cx="9710819" cy="3183785"/>
            <a:chOff x="1989641" y="1914833"/>
            <a:chExt cx="9710819" cy="3183785"/>
          </a:xfrm>
        </p:grpSpPr>
        <p:pic>
          <p:nvPicPr>
            <p:cNvPr id="6146" name="Picture 2" descr="https://lh3.googleusercontent.com/24BjQdHPtTjNo6rJI-nc5q9eyZ7125x2-11pF2YRhOEhpmubRUhFN7achGkhJQo9KhfeK_BxElsFXj-pjwxdYOUg1a2L2Y6YxCzzYQmXdqfn7avOyCIAZRCquQZm4yHaH1JEOQwJTBMx1xoj8-vekRU7nQ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0" t="20016"/>
            <a:stretch/>
          </p:blipFill>
          <p:spPr bwMode="auto">
            <a:xfrm>
              <a:off x="5051639" y="1914833"/>
              <a:ext cx="6648821" cy="3183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lh3.googleusercontent.com/gtdVMglBbJaSslqfeRQxYdgcYqfpLFLbX3LcwqT7Lg53rrTT5KinjaFcyPVG-bcG-UKWWn4oP1l4Di0Xf9XLQOCntdE2a-nYSyCW7HJicInp2EConcWV9isvVENpZ1uO6SZ1okQ4u3qlJWg09w6S-vXoQ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517" r="48753"/>
            <a:stretch/>
          </p:blipFill>
          <p:spPr bwMode="auto">
            <a:xfrm>
              <a:off x="1989641" y="1952624"/>
              <a:ext cx="3285330" cy="3137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321469" y="355743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전처리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89897" y="1699978"/>
            <a:ext cx="8588371" cy="3148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3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전처리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069" y="89860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어린이공원 반경 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300m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내 어린이 관련 시설 개수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Picture 2" descr="https://lh6.googleusercontent.com/rWYi_uzOXGcSLP-T4C_15_PBuhwh6iPy-X9_3RzVlbkbaBdLTRf4qfwKp9LSw0dTC6fnTrdlh_Z3QRUwgxfUGItqL9FRjCYo5xgAx_h7Ua798Kf5XF1IDe5EIm0knNBcSd1Y7lVBrVWJZ332CbEo5O5zG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9" y="1397733"/>
            <a:ext cx="8305800" cy="587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453186" y="4162425"/>
            <a:ext cx="5410200" cy="1200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아파트 놀이터 개수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아동복지시설 개수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유치원 개수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초등학교 개수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어린이집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 개수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68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02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전처리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069" y="89860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5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어린이공원 별 어린이 관련 시설 최소 거리</a:t>
            </a:r>
            <a:endParaRPr lang="ko-KR" altLang="en-US" sz="24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 descr="https://lh3.googleusercontent.com/phqEcPISEPMkcwkpe_8UtvJ0oBvgxdG7yjDWPTtQnKNvIhKn32zLQzK_T1y5i6V0DPnm0w49sTgIz0k_4mourImst0OYQHTuI4_pi7ehHvAhFl25yggC93guZHEL_3JC9CR4MBGkKdqCDkDbdN-kTUfOp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69" y="1506336"/>
            <a:ext cx="8184266" cy="489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jPrCXFX3CZZGknKCCZ83veVhXebu0ao6_js6DWKyDQ5eniTa5WfHfs19RlwprhXi2v2Scm0CaSr6jFWTwl3LYZPMLH98OUcOi7WJYQ9l65vZRtbAytTe7TyO3KtGcCt3fDl3lgbpMBr-YPxuwETCClJsXw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6" t="9842" b="6193"/>
          <a:stretch/>
        </p:blipFill>
        <p:spPr bwMode="auto">
          <a:xfrm>
            <a:off x="9713291" y="1038223"/>
            <a:ext cx="2480702" cy="556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12938" y="5686425"/>
            <a:ext cx="5016983" cy="1200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아파트 놀이터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_M,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아동복지시설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_M,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유치원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_M,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초등학교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_M, </a:t>
            </a:r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어린이집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_M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7386" y="4577568"/>
            <a:ext cx="5642483" cy="479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953642" y="1256797"/>
            <a:ext cx="1128324" cy="5344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25977" y="1420439"/>
            <a:ext cx="876279" cy="312326"/>
            <a:chOff x="7638257" y="1968850"/>
            <a:chExt cx="697174" cy="2484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8257" y="1968850"/>
              <a:ext cx="697174" cy="2484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3837" y="1499348"/>
            <a:ext cx="1325939" cy="420156"/>
            <a:chOff x="7978665" y="2031631"/>
            <a:chExt cx="1054927" cy="3342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8665" y="2031631"/>
              <a:ext cx="1054927" cy="334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34523" y="1312384"/>
            <a:ext cx="1049109" cy="373927"/>
            <a:chOff x="2155364" y="1882881"/>
            <a:chExt cx="834679" cy="2974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55364" y="1882881"/>
              <a:ext cx="834679" cy="2974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30727" y="1752317"/>
            <a:ext cx="916031" cy="697925"/>
            <a:chOff x="6687307" y="2232895"/>
            <a:chExt cx="728801" cy="5552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7307" y="2232895"/>
              <a:ext cx="728801" cy="5552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31135" y="1619848"/>
            <a:ext cx="1089898" cy="830394"/>
            <a:chOff x="3323694" y="2127501"/>
            <a:chExt cx="867131" cy="6606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3694" y="2127501"/>
              <a:ext cx="867131" cy="6606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26637" y="719228"/>
            <a:ext cx="3589799" cy="22996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74959" y="2136943"/>
            <a:ext cx="497322" cy="313299"/>
            <a:chOff x="6483816" y="2538906"/>
            <a:chExt cx="395673" cy="2492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3816" y="2538906"/>
              <a:ext cx="395673" cy="24926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404417" y="3316907"/>
            <a:ext cx="2225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개요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74796" y="3320903"/>
            <a:ext cx="2225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정제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52620" y="3316907"/>
            <a:ext cx="2225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과정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402149" y="3319829"/>
            <a:ext cx="3262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활용방안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9624" y="3985572"/>
            <a:ext cx="22279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정의</a:t>
            </a:r>
            <a:endParaRPr lang="en-US" altLang="ko-KR" sz="2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선정 배경</a:t>
            </a:r>
            <a:endParaRPr lang="en-US" altLang="ko-KR" sz="2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목적</a:t>
            </a:r>
            <a:endParaRPr lang="en-US" altLang="ko-KR" sz="2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방향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85439" y="3995932"/>
            <a:ext cx="222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수집</a:t>
            </a:r>
            <a:endParaRPr lang="en-US" altLang="ko-KR" sz="2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전처리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66310" y="3991211"/>
            <a:ext cx="2227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상관분석</a:t>
            </a:r>
            <a:endParaRPr lang="en-US" altLang="ko-KR" sz="2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AHP 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가중치</a:t>
            </a:r>
            <a:endParaRPr lang="en-US" altLang="ko-KR" sz="2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150539" y="3983759"/>
            <a:ext cx="22279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분석 결과</a:t>
            </a:r>
            <a:endParaRPr lang="en-US" altLang="ko-KR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하위 </a:t>
            </a:r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Top3 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해석</a:t>
            </a:r>
            <a:endParaRPr lang="en-US" altLang="ko-KR" sz="2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활용방안</a:t>
            </a:r>
            <a:endParaRPr lang="en-US" altLang="ko-KR" sz="20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218" y="3162171"/>
            <a:ext cx="83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40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36597" y="3159558"/>
            <a:ext cx="83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02</a:t>
            </a:r>
            <a:endParaRPr lang="ko-KR" altLang="en-US" sz="40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21537" y="3165556"/>
            <a:ext cx="838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40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18237" y="3156383"/>
            <a:ext cx="9622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40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19283" y="4533145"/>
            <a:ext cx="5604292" cy="692550"/>
            <a:chOff x="3118210" y="4379499"/>
            <a:chExt cx="4458817" cy="550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8210" y="4379499"/>
              <a:ext cx="4458817" cy="550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3691" y="3720152"/>
            <a:ext cx="1088378" cy="829237"/>
            <a:chOff x="3177410" y="3732675"/>
            <a:chExt cx="865922" cy="6597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7410" y="3732675"/>
              <a:ext cx="865922" cy="6597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0735" y="3875326"/>
            <a:ext cx="853466" cy="650257"/>
            <a:chOff x="6898501" y="3856133"/>
            <a:chExt cx="679024" cy="517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8501" y="3856133"/>
              <a:ext cx="679024" cy="517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35843" y="4288582"/>
            <a:ext cx="470180" cy="296201"/>
            <a:chOff x="6552497" y="4184923"/>
            <a:chExt cx="374079" cy="2356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497" y="4184923"/>
              <a:ext cx="374079" cy="235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70932" y="2414136"/>
            <a:ext cx="980309" cy="349405"/>
            <a:chOff x="6739536" y="2693599"/>
            <a:chExt cx="779941" cy="277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9536" y="2693599"/>
              <a:ext cx="779941" cy="277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18427" y="1701060"/>
            <a:ext cx="1042735" cy="371654"/>
            <a:chOff x="3515333" y="2126270"/>
            <a:chExt cx="829608" cy="2956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5333" y="2126270"/>
              <a:ext cx="829608" cy="2956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123196" y="4619411"/>
            <a:ext cx="3196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과정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5929" y="1929400"/>
            <a:ext cx="33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03</a:t>
            </a:r>
            <a:endParaRPr lang="ko-KR" altLang="en-US" sz="166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 </a:t>
            </a:r>
            <a:r>
              <a:rPr lang="ko-KR" altLang="en-US" sz="20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상관분석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069" y="89860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어린이 이용자수와의 상관계수를 통해 주요 요인 도출</a:t>
            </a:r>
            <a:endParaRPr lang="en-US" altLang="ko-KR" sz="24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 descr="https://lh6.googleusercontent.com/EnY_dw7cQ38cH6P5Pe05B6UL7zOdTFomtKILni4qbl98KGJ6-FxJ4tLF6DdY8D4phpuVKF22aSz6bPm3QoLlwfowO8H6UxRQndghchpQ2_Uypep2cmsvwQc-FtGHMzNwu5ZlQMzN44jQnptCU0Ks6WivY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851" y="429790"/>
            <a:ext cx="3886200" cy="671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8349486" y="852857"/>
            <a:ext cx="3831565" cy="751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997869" y="2132653"/>
            <a:ext cx="4332842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상관계수 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0.3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이상 주요 요인</a:t>
            </a:r>
            <a:endParaRPr lang="en-US" altLang="ko-KR" sz="2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면적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거주인구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어린이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편익시설 개수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휴양시설 개수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7460" y="4570425"/>
            <a:ext cx="5113970" cy="1754326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접근성 측면 주요 요인</a:t>
            </a:r>
            <a:endParaRPr lang="en-US" altLang="ko-KR" sz="2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어린이집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개수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유치원 개수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아동복지시설 개수</a:t>
            </a:r>
            <a:r>
              <a:rPr lang="en-US" altLang="ko-KR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초등학교 개수</a:t>
            </a:r>
            <a:endParaRPr lang="en-US" altLang="ko-KR" sz="24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49486" y="1931701"/>
            <a:ext cx="3831565" cy="706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9" idx="1"/>
            <a:endCxn id="10" idx="3"/>
          </p:cNvCxnSpPr>
          <p:nvPr/>
        </p:nvCxnSpPr>
        <p:spPr>
          <a:xfrm flipH="1">
            <a:off x="6330711" y="1228590"/>
            <a:ext cx="2018775" cy="17812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1"/>
            <a:endCxn id="10" idx="3"/>
          </p:cNvCxnSpPr>
          <p:nvPr/>
        </p:nvCxnSpPr>
        <p:spPr>
          <a:xfrm flipH="1">
            <a:off x="6330711" y="2285063"/>
            <a:ext cx="2018775" cy="7247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349485" y="2711518"/>
            <a:ext cx="3831565" cy="14049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0" idx="1"/>
            <a:endCxn id="11" idx="3"/>
          </p:cNvCxnSpPr>
          <p:nvPr/>
        </p:nvCxnSpPr>
        <p:spPr>
          <a:xfrm flipH="1">
            <a:off x="6721430" y="3413985"/>
            <a:ext cx="1628055" cy="2033603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73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03 AHP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가중치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069" y="89860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AHP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기법 이용하여 주요 요인에 가중치 부여 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점수 도출</a:t>
            </a:r>
            <a:endParaRPr lang="en-US" altLang="ko-KR" sz="24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643547" y="790016"/>
            <a:ext cx="3733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점수</a:t>
            </a:r>
            <a:r>
              <a:rPr lang="en-US" altLang="ko-KR" sz="15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5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가중치 기반 어린이공원 평가 지표</a:t>
            </a:r>
            <a:endParaRPr lang="ko-KR" altLang="en-US" sz="15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668455" y="1221768"/>
            <a:ext cx="3371239" cy="5850159"/>
            <a:chOff x="9353351" y="1556463"/>
            <a:chExt cx="2855317" cy="5425362"/>
          </a:xfrm>
        </p:grpSpPr>
        <p:pic>
          <p:nvPicPr>
            <p:cNvPr id="4098" name="Picture 2" descr="https://lh4.googleusercontent.com/ibMlQSer76nec_Yhi61cc-2UNJ9WgpBM2lQlC0ZtCNM5Zzp6pL8f0fzgnv7muepUqCdEsfyLlSgcA8sA8QEPRjrTTkuLLTfOFsIvHxNUrl2Q2vJ5y6bmUt5IOYFzWSP4VyLg6jNAbwcU-HZAgKPrTEIw6w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37" t="5243"/>
            <a:stretch/>
          </p:blipFill>
          <p:spPr bwMode="auto">
            <a:xfrm>
              <a:off x="9353351" y="1556463"/>
              <a:ext cx="2855317" cy="5425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0456069" y="1556463"/>
              <a:ext cx="1034406" cy="54253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047231"/>
              </p:ext>
            </p:extLst>
          </p:nvPr>
        </p:nvGraphicFramePr>
        <p:xfrm>
          <a:off x="1312069" y="1952625"/>
          <a:ext cx="4813191" cy="4724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3796">
                  <a:extLst>
                    <a:ext uri="{9D8B030D-6E8A-4147-A177-3AD203B41FA5}">
                      <a16:colId xmlns:a16="http://schemas.microsoft.com/office/drawing/2014/main" val="1836542224"/>
                    </a:ext>
                  </a:extLst>
                </a:gridCol>
                <a:gridCol w="2049395">
                  <a:extLst>
                    <a:ext uri="{9D8B030D-6E8A-4147-A177-3AD203B41FA5}">
                      <a16:colId xmlns:a16="http://schemas.microsoft.com/office/drawing/2014/main" val="1595063831"/>
                    </a:ext>
                  </a:extLst>
                </a:gridCol>
              </a:tblGrid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요인</a:t>
                      </a:r>
                      <a:endParaRPr lang="ko-KR" altLang="en-US" sz="2400" b="1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가중치</a:t>
                      </a:r>
                      <a:endParaRPr lang="ko-KR" altLang="en-US" sz="2400" b="1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825576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면적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0.3007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349103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 거주인구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0.2493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52365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편익시설 개수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0.1269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261725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휴양시설 개수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0.1269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243304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초등학교 개수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0.0846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02630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어린이집</a:t>
                      </a:r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 개수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0.0539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862140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유치원 개수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0.0337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1611984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아동복지시설 개수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0.024</a:t>
                      </a:r>
                      <a:endParaRPr lang="ko-KR" altLang="en-US" sz="20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707807"/>
                  </a:ext>
                </a:extLst>
              </a:tr>
            </a:tbl>
          </a:graphicData>
        </a:graphic>
      </p:graphicFrame>
      <p:sp>
        <p:nvSpPr>
          <p:cNvPr id="29" name="오른쪽 화살표 28"/>
          <p:cNvSpPr/>
          <p:nvPr/>
        </p:nvSpPr>
        <p:spPr>
          <a:xfrm>
            <a:off x="6851480" y="3828492"/>
            <a:ext cx="1094418" cy="674468"/>
          </a:xfrm>
          <a:prstGeom prst="rightArrow">
            <a:avLst>
              <a:gd name="adj1" fmla="val 39367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55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19283" y="4533145"/>
            <a:ext cx="5604292" cy="692550"/>
            <a:chOff x="3118210" y="4379499"/>
            <a:chExt cx="4458817" cy="550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8210" y="4379499"/>
              <a:ext cx="4458817" cy="550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3691" y="3720152"/>
            <a:ext cx="1088378" cy="829237"/>
            <a:chOff x="3177410" y="3732675"/>
            <a:chExt cx="865922" cy="6597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7410" y="3732675"/>
              <a:ext cx="865922" cy="6597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0735" y="3875326"/>
            <a:ext cx="853466" cy="650257"/>
            <a:chOff x="6898501" y="3856133"/>
            <a:chExt cx="679024" cy="517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8501" y="3856133"/>
              <a:ext cx="679024" cy="517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35843" y="4288582"/>
            <a:ext cx="470180" cy="296201"/>
            <a:chOff x="6552497" y="4184923"/>
            <a:chExt cx="374079" cy="2356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497" y="4184923"/>
              <a:ext cx="374079" cy="235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70932" y="2414136"/>
            <a:ext cx="980309" cy="349405"/>
            <a:chOff x="6739536" y="2693599"/>
            <a:chExt cx="779941" cy="277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9536" y="2693599"/>
              <a:ext cx="779941" cy="277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18427" y="1701060"/>
            <a:ext cx="1042735" cy="371654"/>
            <a:chOff x="3515333" y="2126270"/>
            <a:chExt cx="829608" cy="2956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5333" y="2126270"/>
              <a:ext cx="829608" cy="2956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123196" y="4619411"/>
            <a:ext cx="3196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결과 및 활용방안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5929" y="1929400"/>
            <a:ext cx="33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04</a:t>
            </a:r>
            <a:endParaRPr lang="ko-KR" altLang="en-US" sz="166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9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결과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069" y="898603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상하위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Top3 </a:t>
            </a:r>
            <a:r>
              <a:rPr lang="ko-KR" altLang="en-US" sz="24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공원 결과</a:t>
            </a:r>
            <a:endParaRPr lang="en-US" altLang="ko-KR" sz="24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83864" y="360316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369700" y="1814617"/>
            <a:ext cx="11520000" cy="1851486"/>
            <a:chOff x="1048875" y="1571625"/>
            <a:chExt cx="11345110" cy="1410832"/>
          </a:xfrm>
        </p:grpSpPr>
        <p:pic>
          <p:nvPicPr>
            <p:cNvPr id="5124" name="Picture 4" descr="https://lh5.googleusercontent.com/GKMloIsISJMNnpHnC05WDu5odsZnxKehBaQ8rd7zEgc34qgpXWuxZpCVzOoMtLWothTcsdo0MMJPqSzVtgxfLGtgQyVYGqXYZQwVQ-IiT9Wy97lbd65NQ7Cuqbn1Rt3QFPcPoaBUcpgxDSP97RTIohrzCA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648"/>
            <a:stretch/>
          </p:blipFill>
          <p:spPr bwMode="auto">
            <a:xfrm>
              <a:off x="1048875" y="1571625"/>
              <a:ext cx="1134511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직사각형 20"/>
            <p:cNvSpPr/>
            <p:nvPr/>
          </p:nvSpPr>
          <p:spPr>
            <a:xfrm>
              <a:off x="1048875" y="2257425"/>
              <a:ext cx="11338601" cy="725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369700" y="5359451"/>
            <a:ext cx="11513391" cy="8992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4" descr="https://lh5.googleusercontent.com/GKMloIsISJMNnpHnC05WDu5odsZnxKehBaQ8rd7zEgc34qgpXWuxZpCVzOoMtLWothTcsdo0MMJPqSzVtgxfLGtgQyVYGqXYZQwVQ-IiT9Wy97lbd65NQ7Cuqbn1Rt3QFPcPoaBUcpgxDSP97RTIohrzC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563"/>
          <a:stretch/>
        </p:blipFill>
        <p:spPr bwMode="auto">
          <a:xfrm>
            <a:off x="1369700" y="5381624"/>
            <a:ext cx="11520000" cy="9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21430" y="4100514"/>
            <a:ext cx="615553" cy="11170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  .  .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258" y="2692886"/>
            <a:ext cx="68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상위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2258" y="5359451"/>
            <a:ext cx="68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</a:t>
            </a:r>
            <a:endParaRPr lang="en-US" altLang="ko-KR" sz="28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</a:t>
            </a:r>
          </a:p>
        </p:txBody>
      </p:sp>
      <p:sp>
        <p:nvSpPr>
          <p:cNvPr id="20" name="왼쪽 중괄호 19"/>
          <p:cNvSpPr/>
          <p:nvPr/>
        </p:nvSpPr>
        <p:spPr>
          <a:xfrm>
            <a:off x="1038059" y="2764940"/>
            <a:ext cx="184543" cy="810000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중괄호 24"/>
          <p:cNvSpPr/>
          <p:nvPr/>
        </p:nvSpPr>
        <p:spPr>
          <a:xfrm>
            <a:off x="1038058" y="5404076"/>
            <a:ext cx="184543" cy="810000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0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 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Top3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해석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15080" y="3532493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324" y="981627"/>
            <a:ext cx="3814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하위 </a:t>
            </a:r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</a:t>
            </a:r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 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신일 어린이공원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7170" name="Picture 2" descr="https://lh5.googleusercontent.com/EjaGFW2tj0zOG4pafqzAXUpqXQC3_NN2gnON5GLS8RrXU6urGbQ5VVU3pTpqc4_4nd-32hpV1N8v-nd5GdeB6hN-99IL_Q0UOcYihgG6gjZiLjDAD317_WIYZYmjT3ZBUdBpI2YK33eMFtKpOeUk467D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1329" b="22827"/>
          <a:stretch/>
        </p:blipFill>
        <p:spPr bwMode="auto">
          <a:xfrm>
            <a:off x="1248257" y="1558813"/>
            <a:ext cx="54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h4.googleusercontent.com/OMSB11xXL7WIIYpUxB81WAoVT_BWs-4AZKIwe3R-d2f2KTA0CvyBFwbZVjQtLkZ18ZKcfGgyyqG7iSrnar47BjHT3ojNTaz7ENXUnNqM0AJinO3f7nMLInCj_1_UDt3u4nL65cvJMMIm4BtkYVTlx4g1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469" y="1559245"/>
            <a:ext cx="54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189708"/>
              </p:ext>
            </p:extLst>
          </p:nvPr>
        </p:nvGraphicFramePr>
        <p:xfrm>
          <a:off x="1248257" y="4682487"/>
          <a:ext cx="10971216" cy="114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024">
                  <a:extLst>
                    <a:ext uri="{9D8B030D-6E8A-4147-A177-3AD203B41FA5}">
                      <a16:colId xmlns:a16="http://schemas.microsoft.com/office/drawing/2014/main" val="257303215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806489203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513559348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1426007344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3956975477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253520045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3806766449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452532986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826295582"/>
                    </a:ext>
                  </a:extLst>
                </a:gridCol>
              </a:tblGrid>
              <a:tr h="569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공원명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면적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</a:t>
                      </a:r>
                      <a:endParaRPr lang="en-US" altLang="ko-KR" sz="16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거주인구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편익시설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휴양시설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초등학교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어린이집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유치원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아동복지</a:t>
                      </a:r>
                      <a:endParaRPr lang="en-US" altLang="ko-KR" sz="16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시설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261368"/>
                  </a:ext>
                </a:extLst>
              </a:tr>
              <a:tr h="569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신일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173.6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855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1582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48257" y="5926959"/>
            <a:ext cx="4572000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밖 </a:t>
            </a:r>
            <a:r>
              <a:rPr lang="ko-KR" altLang="en-US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분리수거장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의류수거함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위치</a:t>
            </a:r>
            <a:endParaRPr lang="en-US" altLang="ko-KR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펜스 옆 오토바이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자동차 주차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69" y="75928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6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 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Top3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해석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15080" y="3532493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325" y="981627"/>
            <a:ext cx="4804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하위 </a:t>
            </a:r>
            <a:r>
              <a:rPr lang="en-US" altLang="ko-KR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</a:t>
            </a:r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 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산성 어린이공원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32038"/>
              </p:ext>
            </p:extLst>
          </p:nvPr>
        </p:nvGraphicFramePr>
        <p:xfrm>
          <a:off x="1248257" y="4682487"/>
          <a:ext cx="10971216" cy="114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024">
                  <a:extLst>
                    <a:ext uri="{9D8B030D-6E8A-4147-A177-3AD203B41FA5}">
                      <a16:colId xmlns:a16="http://schemas.microsoft.com/office/drawing/2014/main" val="257303215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806489203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513559348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1426007344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3956975477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253520045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3806766449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452532986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826295582"/>
                    </a:ext>
                  </a:extLst>
                </a:gridCol>
              </a:tblGrid>
              <a:tr h="569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공원명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면적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</a:t>
                      </a:r>
                      <a:endParaRPr lang="en-US" altLang="ko-KR" sz="16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거주인구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편익시설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휴양시설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초등학교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어린이집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유치원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아동복지</a:t>
                      </a:r>
                      <a:endParaRPr lang="en-US" altLang="ko-KR" sz="16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시설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261368"/>
                  </a:ext>
                </a:extLst>
              </a:tr>
              <a:tr h="569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산성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413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1638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3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1582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48257" y="5926959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외부 건물과 밀집되어 있음</a:t>
            </a:r>
            <a:endParaRPr lang="en-US" altLang="ko-KR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옆 쓰레기 </a:t>
            </a:r>
            <a:r>
              <a:rPr lang="ko-KR" altLang="en-US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분리수거장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위치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8194" name="Picture 2" descr="https://lh5.googleusercontent.com/5-TgWpJFZraYfKgV7ok0MZANHU7XnNOiOeSFnMz_wYaFvOJ3759d0bl2Qb6-Sq_ffrioPGmgu8xvMifW3DaeAo43Mzq_btNhoI5TRmFvmuZKzb4UDqmpcamNN2K1drEPhZu8EiG7wYtsgBO4uMB9oyvC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57" y="1558813"/>
            <a:ext cx="54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5.googleusercontent.com/miZij_is1NuWM56ldgpBX9WuCN6JSSMQc7VEY4y73IB35lHQyoCrcJZGXAIRkeUzk3_WV-YA6jCBW0UCfutNuzCc-u5BSeN78VUF7XVeu3zKi9YWR5CRD5lO0JzxHs8Vxz8wmMXzPS5zbeBaq5ZhFBbv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469" y="1558813"/>
            <a:ext cx="54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69" y="79944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</a:t>
            </a:r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하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위 </a:t>
            </a:r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Top3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해석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15080" y="3532493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325" y="981627"/>
            <a:ext cx="48049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하위 </a:t>
            </a:r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위</a:t>
            </a:r>
            <a:r>
              <a: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 </a:t>
            </a:r>
            <a:r>
              <a:rPr lang="ko-KR" altLang="en-US" sz="2000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꿈에그린</a:t>
            </a:r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어린이공원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679206"/>
              </p:ext>
            </p:extLst>
          </p:nvPr>
        </p:nvGraphicFramePr>
        <p:xfrm>
          <a:off x="1248257" y="4682487"/>
          <a:ext cx="10971216" cy="1148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024">
                  <a:extLst>
                    <a:ext uri="{9D8B030D-6E8A-4147-A177-3AD203B41FA5}">
                      <a16:colId xmlns:a16="http://schemas.microsoft.com/office/drawing/2014/main" val="257303215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806489203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513559348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1426007344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3956975477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253520045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3806766449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2452532986"/>
                    </a:ext>
                  </a:extLst>
                </a:gridCol>
                <a:gridCol w="1219024">
                  <a:extLst>
                    <a:ext uri="{9D8B030D-6E8A-4147-A177-3AD203B41FA5}">
                      <a16:colId xmlns:a16="http://schemas.microsoft.com/office/drawing/2014/main" val="826295582"/>
                    </a:ext>
                  </a:extLst>
                </a:gridCol>
              </a:tblGrid>
              <a:tr h="569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공원명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면적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</a:t>
                      </a:r>
                      <a:endParaRPr lang="en-US" altLang="ko-KR" sz="16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거주인구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편익시설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휴양시설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초등학교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어린이집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유치원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아동복지</a:t>
                      </a:r>
                      <a:endParaRPr lang="en-US" altLang="ko-KR" sz="1600" dirty="0" smtClean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시설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261368"/>
                  </a:ext>
                </a:extLst>
              </a:tr>
              <a:tr h="5690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꿈에그린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1619.2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1098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0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4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5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KoPub돋움체 Light" panose="02020603020101020101" pitchFamily="18" charset="-127"/>
                          <a:ea typeface="KoPub돋움체 Light" panose="02020603020101020101" pitchFamily="18" charset="-127"/>
                        </a:rPr>
                        <a:t>1</a:t>
                      </a:r>
                      <a:endParaRPr lang="ko-KR" altLang="en-US" sz="1600" dirty="0">
                        <a:latin typeface="KoPub돋움체 Light" panose="02020603020101020101" pitchFamily="18" charset="-127"/>
                        <a:ea typeface="KoPub돋움체 Light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31582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248257" y="5926959"/>
            <a:ext cx="4572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+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도로 옆 위치</a:t>
            </a:r>
            <a:endParaRPr lang="en-US" altLang="ko-KR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9218" name="Picture 2" descr="https://lh5.googleusercontent.com/66TbizOTXdCc6zjC0dB6Tp_xn83Hfm0Zr-NDrqVFhpZaPAI2T57hUad6vCnjg1IUunb_eJJAkkc1j2ep3Hfz-lsbpi9sj27F4AYUV6csXTS0LFWeWV9ox0jdzxWhu7EcoT3QJ1QTE-xliw8XAsJUb-Cw"/>
          <p:cNvPicPr preferRelativeResize="0"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" b="20548"/>
          <a:stretch/>
        </p:blipFill>
        <p:spPr bwMode="auto">
          <a:xfrm>
            <a:off x="1248257" y="1570201"/>
            <a:ext cx="54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5.googleusercontent.com/wXhOoKh9upDC2Ciw-9NGW7_SjkCP2BPEYxFvbpt0HR9-NHpDs9LjsC-WicVr5c4DF0boAUL_CDvgIggQfsCXy_xNJRcpb33kWns5-F4rPQvP3r-2vsAkySDEv4WEAniDEjydJzfOiwVOv9S6oM0lgV9Y"/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9286" b="15256"/>
          <a:stretch/>
        </p:blipFill>
        <p:spPr bwMode="auto">
          <a:xfrm>
            <a:off x="6819469" y="1570201"/>
            <a:ext cx="540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669" y="762662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활용방안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40669" y="128470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문제점 해결방안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226469" y="2123178"/>
            <a:ext cx="9074804" cy="1260000"/>
            <a:chOff x="1978926" y="2091843"/>
            <a:chExt cx="9074804" cy="1260000"/>
          </a:xfrm>
        </p:grpSpPr>
        <p:sp>
          <p:nvSpPr>
            <p:cNvPr id="6" name="TextBox 5"/>
            <p:cNvSpPr txBox="1"/>
            <p:nvPr/>
          </p:nvSpPr>
          <p:spPr>
            <a:xfrm>
              <a:off x="3471830" y="2237095"/>
              <a:ext cx="7581900" cy="9694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어린이공원 유지나 보수</a:t>
              </a:r>
              <a:endPara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- </a:t>
              </a: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이용자 수가 낮은 어린이공원의 원인을 어린이공원 내부의 요소에서 찾아 보완</a:t>
              </a:r>
              <a:endPara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178" y="2289843"/>
              <a:ext cx="864000" cy="864000"/>
            </a:xfrm>
            <a:prstGeom prst="rect">
              <a:avLst/>
            </a:prstGeom>
          </p:spPr>
        </p:pic>
        <p:sp>
          <p:nvSpPr>
            <p:cNvPr id="12" name="타원 11"/>
            <p:cNvSpPr/>
            <p:nvPr/>
          </p:nvSpPr>
          <p:spPr>
            <a:xfrm>
              <a:off x="1978926" y="2091843"/>
              <a:ext cx="1260000" cy="1260000"/>
            </a:xfrm>
            <a:prstGeom prst="ellipse">
              <a:avLst/>
            </a:prstGeom>
            <a:noFill/>
            <a:ln>
              <a:solidFill>
                <a:srgbClr val="3F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226469" y="3640083"/>
            <a:ext cx="9094363" cy="1260000"/>
            <a:chOff x="1959367" y="3512977"/>
            <a:chExt cx="9094363" cy="1260000"/>
          </a:xfrm>
        </p:grpSpPr>
        <p:sp>
          <p:nvSpPr>
            <p:cNvPr id="13" name="TextBox 12"/>
            <p:cNvSpPr txBox="1"/>
            <p:nvPr/>
          </p:nvSpPr>
          <p:spPr>
            <a:xfrm>
              <a:off x="3471830" y="3664559"/>
              <a:ext cx="7581900" cy="928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어린이공원 용도 변경</a:t>
              </a:r>
              <a:endPara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- </a:t>
              </a: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이용자 수가 낮은 어린이공원을 어린이공원이 아닌 다른 용도로 변경</a:t>
              </a:r>
              <a:endPara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3178" y="3678853"/>
              <a:ext cx="900000" cy="900000"/>
            </a:xfrm>
            <a:prstGeom prst="rect">
              <a:avLst/>
            </a:prstGeom>
          </p:spPr>
        </p:pic>
        <p:sp>
          <p:nvSpPr>
            <p:cNvPr id="20" name="타원 19"/>
            <p:cNvSpPr/>
            <p:nvPr/>
          </p:nvSpPr>
          <p:spPr>
            <a:xfrm>
              <a:off x="1959367" y="3512977"/>
              <a:ext cx="1260000" cy="1260000"/>
            </a:xfrm>
            <a:prstGeom prst="ellipse">
              <a:avLst/>
            </a:prstGeom>
            <a:noFill/>
            <a:ln>
              <a:solidFill>
                <a:srgbClr val="3F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226469" y="5156988"/>
            <a:ext cx="9074804" cy="1260000"/>
            <a:chOff x="1965115" y="5103907"/>
            <a:chExt cx="9074804" cy="1260000"/>
          </a:xfrm>
        </p:grpSpPr>
        <p:sp>
          <p:nvSpPr>
            <p:cNvPr id="14" name="TextBox 13"/>
            <p:cNvSpPr txBox="1"/>
            <p:nvPr/>
          </p:nvSpPr>
          <p:spPr>
            <a:xfrm>
              <a:off x="3458019" y="5269613"/>
              <a:ext cx="7581900" cy="928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어린이공원 폐지</a:t>
              </a:r>
              <a:endPara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- </a:t>
              </a: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이용자 수가 낮은 어린이공원을 대상으로 설치 적합성 판단 후 폐지</a:t>
              </a:r>
              <a:endPara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115" y="5301907"/>
              <a:ext cx="864000" cy="864000"/>
            </a:xfrm>
            <a:prstGeom prst="rect">
              <a:avLst/>
            </a:prstGeom>
          </p:spPr>
        </p:pic>
        <p:sp>
          <p:nvSpPr>
            <p:cNvPr id="21" name="타원 20"/>
            <p:cNvSpPr/>
            <p:nvPr/>
          </p:nvSpPr>
          <p:spPr>
            <a:xfrm>
              <a:off x="1965115" y="5103907"/>
              <a:ext cx="1260000" cy="1260000"/>
            </a:xfrm>
            <a:prstGeom prst="ellipse">
              <a:avLst/>
            </a:prstGeom>
            <a:noFill/>
            <a:ln>
              <a:solidFill>
                <a:srgbClr val="3F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004"/>
          <p:cNvGrpSpPr/>
          <p:nvPr/>
        </p:nvGrpSpPr>
        <p:grpSpPr>
          <a:xfrm>
            <a:off x="979717" y="1333955"/>
            <a:ext cx="476647" cy="363158"/>
            <a:chOff x="6898501" y="3856133"/>
            <a:chExt cx="679024" cy="517349"/>
          </a:xfrm>
        </p:grpSpPr>
        <p:pic>
          <p:nvPicPr>
            <p:cNvPr id="22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8501" y="3856133"/>
              <a:ext cx="679024" cy="517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67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04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활용방안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567580" y="33549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226469" y="2204717"/>
            <a:ext cx="9105900" cy="1260000"/>
            <a:chOff x="2226469" y="2123178"/>
            <a:chExt cx="9105900" cy="1260000"/>
          </a:xfrm>
        </p:grpSpPr>
        <p:sp>
          <p:nvSpPr>
            <p:cNvPr id="6" name="TextBox 5"/>
            <p:cNvSpPr txBox="1"/>
            <p:nvPr/>
          </p:nvSpPr>
          <p:spPr>
            <a:xfrm>
              <a:off x="3750469" y="2259353"/>
              <a:ext cx="7581900" cy="928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적용 범위 확장</a:t>
              </a:r>
              <a:endPara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- </a:t>
              </a: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타 자치구의 어린이공원 유지와 폐지 여부의 판단을 위한 표준 모델로 사용</a:t>
              </a:r>
              <a:endPara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469" y="2273647"/>
              <a:ext cx="900000" cy="900000"/>
            </a:xfrm>
            <a:prstGeom prst="rect">
              <a:avLst/>
            </a:prstGeom>
          </p:spPr>
        </p:pic>
        <p:sp>
          <p:nvSpPr>
            <p:cNvPr id="15" name="타원 14"/>
            <p:cNvSpPr/>
            <p:nvPr/>
          </p:nvSpPr>
          <p:spPr>
            <a:xfrm>
              <a:off x="2226469" y="2123178"/>
              <a:ext cx="1260000" cy="1260000"/>
            </a:xfrm>
            <a:prstGeom prst="ellipse">
              <a:avLst/>
            </a:prstGeom>
            <a:noFill/>
            <a:ln>
              <a:solidFill>
                <a:srgbClr val="3F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226469" y="3926006"/>
            <a:ext cx="9107329" cy="2215991"/>
            <a:chOff x="2226469" y="3704273"/>
            <a:chExt cx="9107329" cy="2215991"/>
          </a:xfrm>
        </p:grpSpPr>
        <p:sp>
          <p:nvSpPr>
            <p:cNvPr id="13" name="TextBox 12"/>
            <p:cNvSpPr txBox="1"/>
            <p:nvPr/>
          </p:nvSpPr>
          <p:spPr>
            <a:xfrm>
              <a:off x="3751898" y="3704273"/>
              <a:ext cx="7581900" cy="221599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정책 보조</a:t>
              </a:r>
              <a:endParaRPr lang="en-US" altLang="ko-KR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서울시 어린이공원의 시설 재정비 사업</a:t>
              </a:r>
              <a:endPara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à"/>
              </a:pP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시설 노후도</a:t>
              </a:r>
              <a:r>
                <a:rPr lang="en-US" altLang="ko-KR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어린이 및 주민 이용현황</a:t>
              </a:r>
              <a:r>
                <a:rPr lang="en-US" altLang="ko-KR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주변 입지여건</a:t>
              </a:r>
              <a:r>
                <a:rPr lang="en-US" altLang="ko-KR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(</a:t>
              </a: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주거지역 및 교육기관</a:t>
              </a:r>
              <a:r>
                <a:rPr lang="en-US" altLang="ko-KR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),</a:t>
              </a: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 자치구 공원관리 실태 등을 종합 검토하여 선정</a:t>
              </a:r>
              <a:endPara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à"/>
              </a:pPr>
              <a:r>
                <a:rPr lang="ko-KR" altLang="en-US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sym typeface="Wingdings" panose="05000000000000000000" pitchFamily="2" charset="2"/>
                </a:rPr>
                <a:t>폐지 여부 판단의 주요 요인과 서울시가 선정한 판단기준과 유사</a:t>
              </a:r>
              <a:endPara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sym typeface="Wingdings" panose="05000000000000000000" pitchFamily="2" charset="2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469" y="4362268"/>
              <a:ext cx="900000" cy="900000"/>
            </a:xfrm>
            <a:prstGeom prst="rect">
              <a:avLst/>
            </a:prstGeom>
          </p:spPr>
        </p:pic>
        <p:sp>
          <p:nvSpPr>
            <p:cNvPr id="16" name="타원 15"/>
            <p:cNvSpPr/>
            <p:nvPr/>
          </p:nvSpPr>
          <p:spPr>
            <a:xfrm>
              <a:off x="2226469" y="4182268"/>
              <a:ext cx="1260000" cy="1260000"/>
            </a:xfrm>
            <a:prstGeom prst="ellipse">
              <a:avLst/>
            </a:prstGeom>
            <a:noFill/>
            <a:ln>
              <a:solidFill>
                <a:srgbClr val="3F9F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40669" y="1284702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업무 해결방안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1" name="그룹 1004"/>
          <p:cNvGrpSpPr/>
          <p:nvPr/>
        </p:nvGrpSpPr>
        <p:grpSpPr>
          <a:xfrm>
            <a:off x="979717" y="1333955"/>
            <a:ext cx="476647" cy="363158"/>
            <a:chOff x="6898501" y="3856133"/>
            <a:chExt cx="679024" cy="517349"/>
          </a:xfrm>
        </p:grpSpPr>
        <p:pic>
          <p:nvPicPr>
            <p:cNvPr id="22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8501" y="3856133"/>
              <a:ext cx="679024" cy="517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322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19283" y="4533145"/>
            <a:ext cx="5604292" cy="692550"/>
            <a:chOff x="3118210" y="4379499"/>
            <a:chExt cx="4458817" cy="5509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8210" y="4379499"/>
              <a:ext cx="4458817" cy="5509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93691" y="3720152"/>
            <a:ext cx="1088378" cy="829237"/>
            <a:chOff x="3177410" y="3732675"/>
            <a:chExt cx="865922" cy="6597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77410" y="3732675"/>
              <a:ext cx="865922" cy="6597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0735" y="3875326"/>
            <a:ext cx="853466" cy="650257"/>
            <a:chOff x="6898501" y="3856133"/>
            <a:chExt cx="679024" cy="5173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8501" y="3856133"/>
              <a:ext cx="679024" cy="5173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35843" y="4288582"/>
            <a:ext cx="470180" cy="296201"/>
            <a:chOff x="6552497" y="4184923"/>
            <a:chExt cx="374079" cy="23566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2497" y="4184923"/>
              <a:ext cx="374079" cy="2356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70932" y="2414136"/>
            <a:ext cx="980309" cy="349405"/>
            <a:chOff x="6739536" y="2693599"/>
            <a:chExt cx="779941" cy="2779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9536" y="2693599"/>
              <a:ext cx="779941" cy="2779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418427" y="1701060"/>
            <a:ext cx="1042735" cy="371654"/>
            <a:chOff x="3515333" y="2126270"/>
            <a:chExt cx="829608" cy="29569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5333" y="2126270"/>
              <a:ext cx="829608" cy="29569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123196" y="4623122"/>
            <a:ext cx="3196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개요</a:t>
            </a:r>
            <a:endParaRPr lang="ko-KR" altLang="en-US" sz="28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8975" y="1960130"/>
            <a:ext cx="30449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01</a:t>
            </a:r>
            <a:endParaRPr lang="ko-KR" altLang="en-US" sz="166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4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참고자료</a:t>
            </a:r>
            <a:endParaRPr lang="en-US" altLang="ko-KR" sz="20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3444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567580" y="33549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8669" y="2066267"/>
            <a:ext cx="12877800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김지학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(2022). “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코로나 전후 우리나라 국민들의 여가활동 차이 비교”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한국문화관광연구원</a:t>
            </a:r>
            <a:endParaRPr lang="en-US" altLang="ko-KR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이경복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홍광표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이혁재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(2020). “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고령층을 위한 어린이공원의 활용방안에 대한 시민의식평가”</a:t>
            </a:r>
          </a:p>
          <a:p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이동훈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이석환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백기영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(2016). “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이용자 행태 및 특성에 따른 어린이공원 시설 계획 방안에 관한 연구”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한국산학기술학회논문지</a:t>
            </a:r>
            <a:endParaRPr lang="ko-KR" altLang="en-US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조숙인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권미경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이민경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(2017). “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아동의 놀 권리 강화를 위한 지역사회 환경 조성 방안”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육아정책연구소 연구보고서</a:t>
            </a:r>
          </a:p>
          <a:p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홍인옥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(2001). “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놀이터와 </a:t>
            </a:r>
            <a:r>
              <a:rPr lang="ko-KR" altLang="en-US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마음만들기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”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‘</a:t>
            </a:r>
            <a:r>
              <a:rPr lang="ko-KR" altLang="en-US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도시와 빈곤’ 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53:109~127.</a:t>
            </a:r>
            <a:endParaRPr lang="ko-KR" altLang="en-US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이지웅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en-US" altLang="ko-KR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(2006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). “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택지개발사업지내 근린공원의 이용행태 및 </a:t>
            </a: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공간선호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요인 분석”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경북대학교 석사학위논문</a:t>
            </a:r>
          </a:p>
          <a:p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/>
            </a:r>
            <a:b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</a:b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김성진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이동숙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윤충열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(2006). “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근린공원 </a:t>
            </a: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이용특성에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따른 </a:t>
            </a: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시설요구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분석에 관한 연구”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한국농촌건축학회 논문집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8(2): 27-33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dirty="0" smtClean="0">
              <a:latin typeface="KoPub돋움체 Light" panose="02020603020101020101" pitchFamily="18" charset="-127"/>
              <a:ea typeface="KoPub돋움체 Light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1293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3442857" cy="7561607"/>
            <a:chOff x="0" y="772917"/>
            <a:chExt cx="10695238" cy="6016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2917"/>
              <a:ext cx="10695238" cy="6016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7132" y="2482377"/>
            <a:ext cx="315126" cy="291477"/>
            <a:chOff x="7671256" y="2162713"/>
            <a:chExt cx="250717" cy="2319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71256" y="2162713"/>
              <a:ext cx="250717" cy="2319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831" y="4567263"/>
            <a:ext cx="1115673" cy="850032"/>
            <a:chOff x="956900" y="4209106"/>
            <a:chExt cx="887638" cy="676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900" y="4209106"/>
              <a:ext cx="887638" cy="6762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84955" y="4368645"/>
            <a:ext cx="895254" cy="856362"/>
            <a:chOff x="8882045" y="4051084"/>
            <a:chExt cx="712271" cy="6813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82045" y="4051084"/>
              <a:ext cx="712271" cy="681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0627" y="5285672"/>
            <a:ext cx="430359" cy="271115"/>
            <a:chOff x="8719480" y="4780677"/>
            <a:chExt cx="342397" cy="2157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19480" y="4780677"/>
              <a:ext cx="342397" cy="215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89006" y="1603856"/>
            <a:ext cx="893598" cy="349285"/>
            <a:chOff x="2759090" y="1851397"/>
            <a:chExt cx="710953" cy="2778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59090" y="1851397"/>
              <a:ext cx="710953" cy="277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21178" y="1808270"/>
            <a:ext cx="1126059" cy="401765"/>
            <a:chOff x="1989079" y="2014030"/>
            <a:chExt cx="895901" cy="3196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9079" y="2014030"/>
              <a:ext cx="895901" cy="3196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13401" y="2667178"/>
            <a:ext cx="1241463" cy="442486"/>
            <a:chOff x="8109069" y="2697384"/>
            <a:chExt cx="987717" cy="3520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09069" y="2697384"/>
              <a:ext cx="987717" cy="3520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7650" y="4894705"/>
            <a:ext cx="848168" cy="646221"/>
            <a:chOff x="1644161" y="4469622"/>
            <a:chExt cx="674809" cy="5141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4161" y="4469622"/>
              <a:ext cx="674809" cy="5141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05598" y="4854563"/>
            <a:ext cx="848168" cy="646221"/>
            <a:chOff x="9296272" y="4437684"/>
            <a:chExt cx="674809" cy="5141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96272" y="4437684"/>
              <a:ext cx="674809" cy="514138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2903295" y="2653415"/>
            <a:ext cx="7162800" cy="22159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38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Q </a:t>
            </a:r>
            <a:r>
              <a:rPr lang="en-US" altLang="ko-KR" sz="13800" dirty="0" smtClean="0">
                <a:solidFill>
                  <a:srgbClr val="3F9F4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&amp;</a:t>
            </a:r>
            <a:r>
              <a:rPr lang="en-US" altLang="ko-KR" sz="13800" dirty="0" smtClean="0">
                <a:solidFill>
                  <a:srgbClr val="2D7533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A</a:t>
            </a:r>
            <a:endParaRPr lang="ko-KR" altLang="en-US" sz="13800" dirty="0">
              <a:solidFill>
                <a:srgbClr val="2D7533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28"/>
            <a:ext cx="13442857" cy="7561607"/>
            <a:chOff x="0" y="772917"/>
            <a:chExt cx="10695238" cy="60160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2917"/>
              <a:ext cx="10695238" cy="60160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6869" y="2867025"/>
            <a:ext cx="9873657" cy="28938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69946" y="2101156"/>
            <a:ext cx="7189235" cy="14759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63113" y="1995149"/>
            <a:ext cx="315126" cy="291477"/>
            <a:chOff x="7671256" y="2162713"/>
            <a:chExt cx="250717" cy="2319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71256" y="2162713"/>
              <a:ext cx="250717" cy="2319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3831" y="4567263"/>
            <a:ext cx="1115673" cy="850032"/>
            <a:chOff x="956900" y="4209106"/>
            <a:chExt cx="887638" cy="6762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900" y="4209106"/>
              <a:ext cx="887638" cy="6762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84955" y="4368645"/>
            <a:ext cx="895254" cy="856362"/>
            <a:chOff x="8882045" y="4051084"/>
            <a:chExt cx="712271" cy="6813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82045" y="4051084"/>
              <a:ext cx="712271" cy="6813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80627" y="5285672"/>
            <a:ext cx="430359" cy="271115"/>
            <a:chOff x="8719480" y="4780677"/>
            <a:chExt cx="342397" cy="2157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9480" y="4780677"/>
              <a:ext cx="342397" cy="215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89006" y="1603856"/>
            <a:ext cx="893598" cy="349285"/>
            <a:chOff x="2759090" y="1851397"/>
            <a:chExt cx="710953" cy="2778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9090" y="1851397"/>
              <a:ext cx="710953" cy="277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21178" y="1808270"/>
            <a:ext cx="1126059" cy="401765"/>
            <a:chOff x="1989079" y="2014030"/>
            <a:chExt cx="895901" cy="3196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9079" y="2014030"/>
              <a:ext cx="895901" cy="3196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13401" y="2667178"/>
            <a:ext cx="1241463" cy="442486"/>
            <a:chOff x="8109069" y="2697384"/>
            <a:chExt cx="987717" cy="35204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09069" y="2697384"/>
              <a:ext cx="987717" cy="3520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7650" y="4894705"/>
            <a:ext cx="848168" cy="646221"/>
            <a:chOff x="1644161" y="4469622"/>
            <a:chExt cx="674809" cy="51413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4161" y="4469622"/>
              <a:ext cx="674809" cy="5141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05598" y="4854563"/>
            <a:ext cx="848168" cy="646221"/>
            <a:chOff x="9296272" y="4437684"/>
            <a:chExt cx="674809" cy="5141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6272" y="4437684"/>
              <a:ext cx="674809" cy="5141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2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어린이공원 정의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2050" name="Picture 2" descr="https://lh5.googleusercontent.com/-a-gQUOhgfSR64qY6v99kBaMp9_FCo_WQxng5toiFIpI8X37KG6QU3dCgMit9rf82EO9FFirSSKxgZ0nDHa5E9gLxxGVmzpGxbJOc9wAZR6K8Y9aQtNpuWi2639615tgdu6awnZEwWcBfNhdySz-uG-AZ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069" y="2257425"/>
            <a:ext cx="5334000" cy="355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91922" y="2409825"/>
            <a:ext cx="3206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어린이공원</a:t>
            </a:r>
            <a:endParaRPr lang="en-US" altLang="ko-KR" sz="4800" dirty="0" smtClean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91922" y="3629025"/>
            <a:ext cx="434934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15</a:t>
            </a:r>
            <a:r>
              <a:rPr lang="ko-KR" altLang="en-US" sz="2400" b="1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세 미만 어린이</a:t>
            </a:r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보건 및</a:t>
            </a:r>
            <a:r>
              <a:rPr lang="en-US" altLang="ko-KR" sz="2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sz="24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정서 생활의 향상에 기여함을</a:t>
            </a:r>
            <a:endParaRPr lang="en-US" altLang="ko-KR" sz="24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목적으로 설치된 공원</a:t>
            </a:r>
            <a:endParaRPr lang="en-US" altLang="ko-KR" sz="24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2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30" y="130233"/>
            <a:ext cx="13182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선정 배경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1069" y="1216607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현대 여가 활동 양상</a:t>
            </a:r>
            <a:endParaRPr lang="en-US" altLang="ko-KR" sz="36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9851" y="5645797"/>
            <a:ext cx="499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출처</a:t>
            </a:r>
            <a:r>
              <a:rPr lang="en-US" altLang="ko-KR" sz="16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6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육아정책연구소</a:t>
            </a:r>
            <a:endParaRPr lang="en-US" altLang="ko-KR" sz="16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69" y="2256854"/>
            <a:ext cx="6048000" cy="32966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9" y="2327011"/>
            <a:ext cx="5933471" cy="315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7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선정 배경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026" name="Picture 2" descr="https://lh3.googleusercontent.com/2JFQEOORomOYblWzPuzy_tBmKCx24pHr03D-pM9r41eSQK7DSGU-ffuzUrWg1y74gNCzM5qqEqy8pzgfHg-nyLvOmeujnSffLYAveu9GqzyAZ2GqleaEPM9B3kSO2eRXA1E6rFlWVdzQjd2gnKrnl_rYB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109" y="1779085"/>
            <a:ext cx="8306639" cy="5101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31069" y="956563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가파르게 줄어드는 어린이 수</a:t>
            </a:r>
            <a:endParaRPr lang="en-US" altLang="ko-KR" sz="36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5878" y="6924645"/>
            <a:ext cx="499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출처</a:t>
            </a:r>
            <a:r>
              <a:rPr lang="en-US" altLang="ko-KR" sz="16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6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</a:t>
            </a:r>
            <a:endParaRPr lang="en-US" altLang="ko-KR" sz="16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96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선정 배경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5880" y="5960862"/>
            <a:ext cx="499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출처</a:t>
            </a:r>
            <a:r>
              <a:rPr lang="en-US" altLang="ko-KR" sz="16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6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</a:t>
            </a:r>
            <a:endParaRPr lang="en-US" altLang="ko-KR" sz="1600" dirty="0" smtClean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69" y="2277565"/>
            <a:ext cx="5760000" cy="3456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2277566"/>
            <a:ext cx="5760000" cy="345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1069" y="1234661"/>
            <a:ext cx="10820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어린이 관련 시설 대비 감소율이 낮은 어린이공원</a:t>
            </a:r>
            <a:endParaRPr lang="en-US" altLang="ko-KR" sz="36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46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0013" y="-69987"/>
            <a:ext cx="13582887" cy="7715640"/>
            <a:chOff x="-55704" y="717212"/>
            <a:chExt cx="10806647" cy="61386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5704" y="717212"/>
              <a:ext cx="10806647" cy="6138621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21469" y="352425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01 </a:t>
            </a:r>
            <a:r>
              <a:rPr lang="ko-KR" altLang="en-US" sz="2000" dirty="0" smtClean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분석 목적</a:t>
            </a:r>
            <a:endParaRPr lang="ko-KR" altLang="en-US" sz="20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5069" y="3781425"/>
            <a:ext cx="967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영등포구 사례 분석을 통하여 공원 이용자 수에 영향을 미치는 요인을 발견한다</a:t>
            </a:r>
            <a:r>
              <a:rPr lang="en-US" altLang="ko-KR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요인 별로 가중치를 설정한 후</a:t>
            </a:r>
            <a:r>
              <a:rPr lang="en-US" altLang="ko-KR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 점수를 도출한다</a:t>
            </a:r>
            <a:r>
              <a:rPr lang="en-US" altLang="ko-KR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최종적으로 수요가 부족한 어린이공원의 개선점을 파악한다</a:t>
            </a:r>
            <a:r>
              <a:rPr lang="en-US" altLang="ko-KR" sz="2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2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7" name="그룹 1004"/>
          <p:cNvGrpSpPr/>
          <p:nvPr/>
        </p:nvGrpSpPr>
        <p:grpSpPr>
          <a:xfrm>
            <a:off x="1769268" y="3847292"/>
            <a:ext cx="476647" cy="363158"/>
            <a:chOff x="6898501" y="3856133"/>
            <a:chExt cx="679024" cy="517349"/>
          </a:xfrm>
        </p:grpSpPr>
        <p:pic>
          <p:nvPicPr>
            <p:cNvPr id="8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8501" y="3856133"/>
              <a:ext cx="679024" cy="517349"/>
            </a:xfrm>
            <a:prstGeom prst="rect">
              <a:avLst/>
            </a:prstGeom>
          </p:spPr>
        </p:pic>
      </p:grpSp>
      <p:grpSp>
        <p:nvGrpSpPr>
          <p:cNvPr id="9" name="그룹 1004"/>
          <p:cNvGrpSpPr/>
          <p:nvPr/>
        </p:nvGrpSpPr>
        <p:grpSpPr>
          <a:xfrm>
            <a:off x="1769268" y="4569342"/>
            <a:ext cx="476647" cy="363158"/>
            <a:chOff x="6898501" y="3856133"/>
            <a:chExt cx="679024" cy="517349"/>
          </a:xfrm>
        </p:grpSpPr>
        <p:pic>
          <p:nvPicPr>
            <p:cNvPr id="10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8501" y="3856133"/>
              <a:ext cx="679024" cy="517349"/>
            </a:xfrm>
            <a:prstGeom prst="rect">
              <a:avLst/>
            </a:prstGeom>
          </p:spPr>
        </p:pic>
      </p:grpSp>
      <p:grpSp>
        <p:nvGrpSpPr>
          <p:cNvPr id="12" name="그룹 1004"/>
          <p:cNvGrpSpPr/>
          <p:nvPr/>
        </p:nvGrpSpPr>
        <p:grpSpPr>
          <a:xfrm>
            <a:off x="1769267" y="5284454"/>
            <a:ext cx="476647" cy="363158"/>
            <a:chOff x="6898501" y="3856133"/>
            <a:chExt cx="679024" cy="517349"/>
          </a:xfrm>
        </p:grpSpPr>
        <p:pic>
          <p:nvPicPr>
            <p:cNvPr id="13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8501" y="3856133"/>
              <a:ext cx="679024" cy="517349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388269" y="1791283"/>
            <a:ext cx="11278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따라서</a:t>
            </a:r>
            <a:r>
              <a:rPr lang="en-US" altLang="ko-KR" sz="48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3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 분석을 통해 </a:t>
            </a:r>
            <a:endParaRPr lang="en-US" altLang="ko-KR" sz="32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32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 </a:t>
            </a:r>
            <a:r>
              <a:rPr lang="en-US" altLang="ko-KR" sz="3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</a:t>
            </a:r>
            <a:r>
              <a:rPr lang="ko-KR" altLang="en-US" sz="32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어린이공원 유지 판단에 대한 의사결정을 돕기 위하여</a:t>
            </a:r>
            <a:endParaRPr lang="en-US" altLang="ko-KR" sz="3200" dirty="0" smtClean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V="1">
            <a:off x="3293269" y="3114722"/>
            <a:ext cx="6172200" cy="6986"/>
          </a:xfrm>
          <a:prstGeom prst="line">
            <a:avLst/>
          </a:prstGeom>
          <a:ln w="28575">
            <a:solidFill>
              <a:srgbClr val="2D75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4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769</Words>
  <Application>Microsoft Office PowerPoint</Application>
  <PresentationFormat>사용자 지정</PresentationFormat>
  <Paragraphs>264</Paragraphs>
  <Slides>32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?? ??</vt:lpstr>
      <vt:lpstr>맑은 고딕</vt:lpstr>
      <vt:lpstr>Arial</vt:lpstr>
      <vt:lpstr>여기어때 잘난체</vt:lpstr>
      <vt:lpstr>Cambria Math</vt:lpstr>
      <vt:lpstr>Wingdings</vt:lpstr>
      <vt:lpstr>KoPub돋움체 Light</vt:lpstr>
      <vt:lpstr>KoPub돋움체 Medium</vt:lpstr>
      <vt:lpstr>Calibri</vt:lpstr>
      <vt:lpstr>KoPub돋움체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85</cp:revision>
  <dcterms:created xsi:type="dcterms:W3CDTF">2022-08-09T15:22:30Z</dcterms:created>
  <dcterms:modified xsi:type="dcterms:W3CDTF">2022-08-18T07:47:19Z</dcterms:modified>
</cp:coreProperties>
</file>